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80" r:id="rId5"/>
    <p:sldId id="2613" r:id="rId6"/>
    <p:sldId id="2611" r:id="rId7"/>
    <p:sldId id="2606" r:id="rId8"/>
    <p:sldId id="2607" r:id="rId9"/>
    <p:sldId id="2609" r:id="rId10"/>
    <p:sldId id="2610" r:id="rId11"/>
    <p:sldId id="2508" r:id="rId12"/>
    <p:sldId id="2601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kabelon" id="{E2966A8F-3233-4E35-90E3-24BED4140C97}">
          <p14:sldIdLst>
            <p14:sldId id="2580"/>
            <p14:sldId id="2613"/>
            <p14:sldId id="2611"/>
            <p14:sldId id="2606"/>
            <p14:sldId id="2607"/>
            <p14:sldId id="2609"/>
            <p14:sldId id="2610"/>
            <p14:sldId id="2508"/>
            <p14:sldId id="2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3022" userDrawn="1">
          <p15:clr>
            <a:srgbClr val="A4A3A4"/>
          </p15:clr>
        </p15:guide>
        <p15:guide id="5" orient="horz" pos="1230" userDrawn="1">
          <p15:clr>
            <a:srgbClr val="A4A3A4"/>
          </p15:clr>
        </p15:guide>
        <p15:guide id="6" pos="4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F65"/>
    <a:srgbClr val="36A9E1"/>
    <a:srgbClr val="D8C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68949" autoAdjust="0"/>
  </p:normalViewPr>
  <p:slideViewPr>
    <p:cSldViewPr snapToGrid="0" showGuides="1">
      <p:cViewPr varScale="1">
        <p:scale>
          <a:sx n="74" d="100"/>
          <a:sy n="74" d="100"/>
        </p:scale>
        <p:origin x="1830" y="72"/>
      </p:cViewPr>
      <p:guideLst>
        <p:guide orient="horz" pos="2160"/>
        <p:guide pos="3840"/>
        <p:guide orient="horz" pos="3022"/>
        <p:guide orient="horz" pos="1230"/>
        <p:guide pos="46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EB8EE-4724-4E08-9497-52711A28629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740E99B-C615-488D-B3AF-CA7E00A1E52D}">
      <dgm:prSet phldrT="[Tekst]" custT="1"/>
      <dgm:spPr/>
      <dgm:t>
        <a:bodyPr/>
        <a:lstStyle/>
        <a:p>
          <a:r>
            <a:rPr lang="da-DK" sz="1600" b="0" u="none" dirty="0"/>
            <a:t>Transparent EU med fælles front</a:t>
          </a:r>
        </a:p>
      </dgm:t>
    </dgm:pt>
    <dgm:pt modelId="{86893791-42BF-4982-8A01-F42688F26BAC}" type="parTrans" cxnId="{09F9D99A-F777-48F0-AE52-C728F19150A1}">
      <dgm:prSet/>
      <dgm:spPr/>
      <dgm:t>
        <a:bodyPr/>
        <a:lstStyle/>
        <a:p>
          <a:endParaRPr lang="da-DK"/>
        </a:p>
      </dgm:t>
    </dgm:pt>
    <dgm:pt modelId="{75ADEBEC-B588-4402-BF51-8538CE81886E}" type="sibTrans" cxnId="{09F9D99A-F777-48F0-AE52-C728F19150A1}">
      <dgm:prSet/>
      <dgm:spPr/>
      <dgm:t>
        <a:bodyPr/>
        <a:lstStyle/>
        <a:p>
          <a:endParaRPr lang="da-DK"/>
        </a:p>
      </dgm:t>
    </dgm:pt>
    <dgm:pt modelId="{6A7914A3-2675-4E10-80D8-E4FA5A7BBE29}">
      <dgm:prSet phldrT="[Tekst]" custT="1"/>
      <dgm:spPr/>
      <dgm:t>
        <a:bodyPr/>
        <a:lstStyle/>
        <a:p>
          <a:r>
            <a:rPr lang="da-DK" sz="1600" b="0" u="none" dirty="0">
              <a:sym typeface="Wingdings" panose="05000000000000000000" pitchFamily="2" charset="2"/>
            </a:rPr>
            <a:t>CTCG/EMA SA</a:t>
          </a:r>
          <a:endParaRPr lang="da-DK" sz="1600" b="0" u="none" dirty="0"/>
        </a:p>
      </dgm:t>
    </dgm:pt>
    <dgm:pt modelId="{1AA5849E-7546-4369-9D3D-9B4C041E2963}" type="parTrans" cxnId="{AE978942-570E-4FCC-99F6-63BC2D16A8C9}">
      <dgm:prSet/>
      <dgm:spPr/>
      <dgm:t>
        <a:bodyPr/>
        <a:lstStyle/>
        <a:p>
          <a:endParaRPr lang="da-DK"/>
        </a:p>
      </dgm:t>
    </dgm:pt>
    <dgm:pt modelId="{5FEE9E27-7766-42EA-BBA4-B3A8ACCADA82}" type="sibTrans" cxnId="{AE978942-570E-4FCC-99F6-63BC2D16A8C9}">
      <dgm:prSet/>
      <dgm:spPr/>
      <dgm:t>
        <a:bodyPr/>
        <a:lstStyle/>
        <a:p>
          <a:endParaRPr lang="da-DK"/>
        </a:p>
      </dgm:t>
    </dgm:pt>
    <dgm:pt modelId="{5906C279-5193-4E52-9A6A-DC66B0DA86CA}">
      <dgm:prSet phldrT="[Tekst]" custT="1"/>
      <dgm:spPr/>
      <dgm:t>
        <a:bodyPr/>
        <a:lstStyle/>
        <a:p>
          <a:r>
            <a:rPr lang="da-DK" sz="1600" b="1" i="1" u="none" kern="1200" dirty="0">
              <a:solidFill>
                <a:srgbClr val="006EAB"/>
              </a:solidFill>
              <a:latin typeface="Arial"/>
              <a:ea typeface="+mn-ea"/>
              <a:cs typeface="+mn-cs"/>
            </a:rPr>
            <a:t>Stærk EU position og life-science</a:t>
          </a:r>
        </a:p>
      </dgm:t>
    </dgm:pt>
    <dgm:pt modelId="{32BB8B00-6AB1-4D53-9E43-1342AE43C0DD}" type="parTrans" cxnId="{DF445324-0911-4CCA-A4F4-738E2CC1A601}">
      <dgm:prSet/>
      <dgm:spPr/>
      <dgm:t>
        <a:bodyPr/>
        <a:lstStyle/>
        <a:p>
          <a:endParaRPr lang="da-DK"/>
        </a:p>
      </dgm:t>
    </dgm:pt>
    <dgm:pt modelId="{0FF5FCE4-7C99-4DA1-AE60-51447ACDBB22}" type="sibTrans" cxnId="{DF445324-0911-4CCA-A4F4-738E2CC1A601}">
      <dgm:prSet/>
      <dgm:spPr/>
      <dgm:t>
        <a:bodyPr/>
        <a:lstStyle/>
        <a:p>
          <a:endParaRPr lang="da-DK"/>
        </a:p>
      </dgm:t>
    </dgm:pt>
    <dgm:pt modelId="{135C1891-EC97-4F7A-A1AB-C4AE8325C419}">
      <dgm:prSet phldrT="[Tekst]" custT="1"/>
      <dgm:spPr/>
      <dgm:t>
        <a:bodyPr/>
        <a:lstStyle/>
        <a:p>
          <a:r>
            <a:rPr lang="da-DK" sz="1600" dirty="0"/>
            <a:t>EU viden og forståelse</a:t>
          </a:r>
        </a:p>
      </dgm:t>
    </dgm:pt>
    <dgm:pt modelId="{D223095F-210D-46BB-83EB-28CC8C6C8E72}" type="sibTrans" cxnId="{417B6A08-E2B9-492A-9DAC-6AC7600FBEA5}">
      <dgm:prSet/>
      <dgm:spPr/>
      <dgm:t>
        <a:bodyPr/>
        <a:lstStyle/>
        <a:p>
          <a:endParaRPr lang="da-DK"/>
        </a:p>
      </dgm:t>
    </dgm:pt>
    <dgm:pt modelId="{06E5241F-9402-411D-9896-CD5CCEF78B65}" type="parTrans" cxnId="{417B6A08-E2B9-492A-9DAC-6AC7600FBEA5}">
      <dgm:prSet/>
      <dgm:spPr/>
      <dgm:t>
        <a:bodyPr/>
        <a:lstStyle/>
        <a:p>
          <a:endParaRPr lang="da-DK"/>
        </a:p>
      </dgm:t>
    </dgm:pt>
    <dgm:pt modelId="{E8D415D1-2E93-4371-8392-AE4319A380E8}">
      <dgm:prSet phldrT="[Tekst]" custT="1"/>
      <dgm:spPr/>
      <dgm:t>
        <a:bodyPr/>
        <a:lstStyle/>
        <a:p>
          <a:r>
            <a:rPr lang="da-DK" sz="1600" dirty="0"/>
            <a:t>Påvirker EU rammer</a:t>
          </a:r>
        </a:p>
      </dgm:t>
    </dgm:pt>
    <dgm:pt modelId="{B64F6603-3EB5-463D-B28E-1B3AFA996DAB}" type="parTrans" cxnId="{FB450AFF-3D08-401A-A770-E9C3D8ABCA1E}">
      <dgm:prSet/>
      <dgm:spPr/>
      <dgm:t>
        <a:bodyPr/>
        <a:lstStyle/>
        <a:p>
          <a:endParaRPr lang="da-DK"/>
        </a:p>
      </dgm:t>
    </dgm:pt>
    <dgm:pt modelId="{75BE6351-CD55-4FB8-AE33-EBE2E5F8432A}" type="sibTrans" cxnId="{FB450AFF-3D08-401A-A770-E9C3D8ABCA1E}">
      <dgm:prSet/>
      <dgm:spPr/>
      <dgm:t>
        <a:bodyPr/>
        <a:lstStyle/>
        <a:p>
          <a:endParaRPr lang="da-DK"/>
        </a:p>
      </dgm:t>
    </dgm:pt>
    <dgm:pt modelId="{79A75505-A9A9-44E9-A141-7C59C15131A7}" type="pres">
      <dgm:prSet presAssocID="{20CEB8EE-4724-4E08-9497-52711A286292}" presName="cycle" presStyleCnt="0">
        <dgm:presLayoutVars>
          <dgm:dir/>
          <dgm:resizeHandles val="exact"/>
        </dgm:presLayoutVars>
      </dgm:prSet>
      <dgm:spPr/>
    </dgm:pt>
    <dgm:pt modelId="{83596A72-C34F-4E1E-8BC6-49F36097ED40}" type="pres">
      <dgm:prSet presAssocID="{4740E99B-C615-488D-B3AF-CA7E00A1E52D}" presName="dummy" presStyleCnt="0"/>
      <dgm:spPr/>
    </dgm:pt>
    <dgm:pt modelId="{05D81D58-3B34-470F-B325-30E46B0300E5}" type="pres">
      <dgm:prSet presAssocID="{4740E99B-C615-488D-B3AF-CA7E00A1E52D}" presName="node" presStyleLbl="revTx" presStyleIdx="0" presStyleCnt="5" custScaleX="119923" custScaleY="72879">
        <dgm:presLayoutVars>
          <dgm:bulletEnabled val="1"/>
        </dgm:presLayoutVars>
      </dgm:prSet>
      <dgm:spPr/>
    </dgm:pt>
    <dgm:pt modelId="{CBE42180-2213-4A64-89A9-F5611077BAD6}" type="pres">
      <dgm:prSet presAssocID="{75ADEBEC-B588-4402-BF51-8538CE81886E}" presName="sibTrans" presStyleLbl="node1" presStyleIdx="0" presStyleCnt="5"/>
      <dgm:spPr/>
    </dgm:pt>
    <dgm:pt modelId="{59B3C75C-BAA5-4093-AF34-21D35FCDA175}" type="pres">
      <dgm:prSet presAssocID="{6A7914A3-2675-4E10-80D8-E4FA5A7BBE29}" presName="dummy" presStyleCnt="0"/>
      <dgm:spPr/>
    </dgm:pt>
    <dgm:pt modelId="{418ACEDB-D8A3-4184-BC79-0D210182B256}" type="pres">
      <dgm:prSet presAssocID="{6A7914A3-2675-4E10-80D8-E4FA5A7BBE29}" presName="node" presStyleLbl="revTx" presStyleIdx="1" presStyleCnt="5" custScaleX="142678" custScaleY="65098">
        <dgm:presLayoutVars>
          <dgm:bulletEnabled val="1"/>
        </dgm:presLayoutVars>
      </dgm:prSet>
      <dgm:spPr/>
    </dgm:pt>
    <dgm:pt modelId="{0D5DD600-CD5D-48C8-8157-0B4E15622CE4}" type="pres">
      <dgm:prSet presAssocID="{5FEE9E27-7766-42EA-BBA4-B3A8ACCADA82}" presName="sibTrans" presStyleLbl="node1" presStyleIdx="1" presStyleCnt="5"/>
      <dgm:spPr/>
    </dgm:pt>
    <dgm:pt modelId="{E4F2AF91-1438-4943-BB3A-56389C52120D}" type="pres">
      <dgm:prSet presAssocID="{5906C279-5193-4E52-9A6A-DC66B0DA86CA}" presName="dummy" presStyleCnt="0"/>
      <dgm:spPr/>
    </dgm:pt>
    <dgm:pt modelId="{E0B29443-3F88-4DFF-BCA6-E4F9CA477037}" type="pres">
      <dgm:prSet presAssocID="{5906C279-5193-4E52-9A6A-DC66B0DA86CA}" presName="node" presStyleLbl="revTx" presStyleIdx="2" presStyleCnt="5" custScaleX="125034" custRadScaleRad="101584" custRadScaleInc="-2516">
        <dgm:presLayoutVars>
          <dgm:bulletEnabled val="1"/>
        </dgm:presLayoutVars>
      </dgm:prSet>
      <dgm:spPr/>
    </dgm:pt>
    <dgm:pt modelId="{A288C896-9D69-4D49-AB53-D344B73EBA1E}" type="pres">
      <dgm:prSet presAssocID="{0FF5FCE4-7C99-4DA1-AE60-51447ACDBB22}" presName="sibTrans" presStyleLbl="node1" presStyleIdx="2" presStyleCnt="5"/>
      <dgm:spPr/>
    </dgm:pt>
    <dgm:pt modelId="{B93C8B3E-F278-4E4D-8EB2-A69B3E95D89E}" type="pres">
      <dgm:prSet presAssocID="{135C1891-EC97-4F7A-A1AB-C4AE8325C419}" presName="dummy" presStyleCnt="0"/>
      <dgm:spPr/>
    </dgm:pt>
    <dgm:pt modelId="{47BF1CFF-E386-440A-84B2-1BE1C9805370}" type="pres">
      <dgm:prSet presAssocID="{135C1891-EC97-4F7A-A1AB-C4AE8325C419}" presName="node" presStyleLbl="revTx" presStyleIdx="3" presStyleCnt="5" custScaleX="113440">
        <dgm:presLayoutVars>
          <dgm:bulletEnabled val="1"/>
        </dgm:presLayoutVars>
      </dgm:prSet>
      <dgm:spPr/>
    </dgm:pt>
    <dgm:pt modelId="{49FA6116-56A6-4445-902C-59E4BABA6671}" type="pres">
      <dgm:prSet presAssocID="{D223095F-210D-46BB-83EB-28CC8C6C8E72}" presName="sibTrans" presStyleLbl="node1" presStyleIdx="3" presStyleCnt="5"/>
      <dgm:spPr/>
    </dgm:pt>
    <dgm:pt modelId="{518CB72D-B1F8-4AEB-BCEA-A44CA8E35136}" type="pres">
      <dgm:prSet presAssocID="{E8D415D1-2E93-4371-8392-AE4319A380E8}" presName="dummy" presStyleCnt="0"/>
      <dgm:spPr/>
    </dgm:pt>
    <dgm:pt modelId="{CDE77F2E-5161-43A1-82AF-0AFA03D08227}" type="pres">
      <dgm:prSet presAssocID="{E8D415D1-2E93-4371-8392-AE4319A380E8}" presName="node" presStyleLbl="revTx" presStyleIdx="4" presStyleCnt="5">
        <dgm:presLayoutVars>
          <dgm:bulletEnabled val="1"/>
        </dgm:presLayoutVars>
      </dgm:prSet>
      <dgm:spPr/>
    </dgm:pt>
    <dgm:pt modelId="{1F069759-3DBC-40B7-A727-1814DF96DA80}" type="pres">
      <dgm:prSet presAssocID="{75BE6351-CD55-4FB8-AE33-EBE2E5F8432A}" presName="sibTrans" presStyleLbl="node1" presStyleIdx="4" presStyleCnt="5"/>
      <dgm:spPr/>
    </dgm:pt>
  </dgm:ptLst>
  <dgm:cxnLst>
    <dgm:cxn modelId="{417B6A08-E2B9-492A-9DAC-6AC7600FBEA5}" srcId="{20CEB8EE-4724-4E08-9497-52711A286292}" destId="{135C1891-EC97-4F7A-A1AB-C4AE8325C419}" srcOrd="3" destOrd="0" parTransId="{06E5241F-9402-411D-9896-CD5CCEF78B65}" sibTransId="{D223095F-210D-46BB-83EB-28CC8C6C8E72}"/>
    <dgm:cxn modelId="{1731850E-F317-4B03-A220-4ED384A1E334}" type="presOf" srcId="{E8D415D1-2E93-4371-8392-AE4319A380E8}" destId="{CDE77F2E-5161-43A1-82AF-0AFA03D08227}" srcOrd="0" destOrd="0" presId="urn:microsoft.com/office/officeart/2005/8/layout/cycle1"/>
    <dgm:cxn modelId="{DF445324-0911-4CCA-A4F4-738E2CC1A601}" srcId="{20CEB8EE-4724-4E08-9497-52711A286292}" destId="{5906C279-5193-4E52-9A6A-DC66B0DA86CA}" srcOrd="2" destOrd="0" parTransId="{32BB8B00-6AB1-4D53-9E43-1342AE43C0DD}" sibTransId="{0FF5FCE4-7C99-4DA1-AE60-51447ACDBB22}"/>
    <dgm:cxn modelId="{EA6A4327-BB63-4B10-A20A-ED39613A12F8}" type="presOf" srcId="{5FEE9E27-7766-42EA-BBA4-B3A8ACCADA82}" destId="{0D5DD600-CD5D-48C8-8157-0B4E15622CE4}" srcOrd="0" destOrd="0" presId="urn:microsoft.com/office/officeart/2005/8/layout/cycle1"/>
    <dgm:cxn modelId="{AE978942-570E-4FCC-99F6-63BC2D16A8C9}" srcId="{20CEB8EE-4724-4E08-9497-52711A286292}" destId="{6A7914A3-2675-4E10-80D8-E4FA5A7BBE29}" srcOrd="1" destOrd="0" parTransId="{1AA5849E-7546-4369-9D3D-9B4C041E2963}" sibTransId="{5FEE9E27-7766-42EA-BBA4-B3A8ACCADA82}"/>
    <dgm:cxn modelId="{02C73A65-6E9E-47DE-9A55-192C9C61D5E1}" type="presOf" srcId="{D223095F-210D-46BB-83EB-28CC8C6C8E72}" destId="{49FA6116-56A6-4445-902C-59E4BABA6671}" srcOrd="0" destOrd="0" presId="urn:microsoft.com/office/officeart/2005/8/layout/cycle1"/>
    <dgm:cxn modelId="{0C87B758-B05A-4B15-B070-CE8ADECC1874}" type="presOf" srcId="{0FF5FCE4-7C99-4DA1-AE60-51447ACDBB22}" destId="{A288C896-9D69-4D49-AB53-D344B73EBA1E}" srcOrd="0" destOrd="0" presId="urn:microsoft.com/office/officeart/2005/8/layout/cycle1"/>
    <dgm:cxn modelId="{6671EF58-D677-4031-8F38-7908850683B1}" type="presOf" srcId="{75ADEBEC-B588-4402-BF51-8538CE81886E}" destId="{CBE42180-2213-4A64-89A9-F5611077BAD6}" srcOrd="0" destOrd="0" presId="urn:microsoft.com/office/officeart/2005/8/layout/cycle1"/>
    <dgm:cxn modelId="{09F9D99A-F777-48F0-AE52-C728F19150A1}" srcId="{20CEB8EE-4724-4E08-9497-52711A286292}" destId="{4740E99B-C615-488D-B3AF-CA7E00A1E52D}" srcOrd="0" destOrd="0" parTransId="{86893791-42BF-4982-8A01-F42688F26BAC}" sibTransId="{75ADEBEC-B588-4402-BF51-8538CE81886E}"/>
    <dgm:cxn modelId="{5837D5B8-65E6-4F82-B671-C386E84C10C2}" type="presOf" srcId="{135C1891-EC97-4F7A-A1AB-C4AE8325C419}" destId="{47BF1CFF-E386-440A-84B2-1BE1C9805370}" srcOrd="0" destOrd="0" presId="urn:microsoft.com/office/officeart/2005/8/layout/cycle1"/>
    <dgm:cxn modelId="{4C156CBA-BB38-4289-88BD-E2F979967F84}" type="presOf" srcId="{75BE6351-CD55-4FB8-AE33-EBE2E5F8432A}" destId="{1F069759-3DBC-40B7-A727-1814DF96DA80}" srcOrd="0" destOrd="0" presId="urn:microsoft.com/office/officeart/2005/8/layout/cycle1"/>
    <dgm:cxn modelId="{8D869DC6-0D8A-4635-8D5C-0C1FFA9A1D0C}" type="presOf" srcId="{5906C279-5193-4E52-9A6A-DC66B0DA86CA}" destId="{E0B29443-3F88-4DFF-BCA6-E4F9CA477037}" srcOrd="0" destOrd="0" presId="urn:microsoft.com/office/officeart/2005/8/layout/cycle1"/>
    <dgm:cxn modelId="{5A30A4D7-71C6-4A2C-8264-2A7B26515BE9}" type="presOf" srcId="{20CEB8EE-4724-4E08-9497-52711A286292}" destId="{79A75505-A9A9-44E9-A141-7C59C15131A7}" srcOrd="0" destOrd="0" presId="urn:microsoft.com/office/officeart/2005/8/layout/cycle1"/>
    <dgm:cxn modelId="{1C477CE4-2FA1-4D39-9340-3E3508F52B5B}" type="presOf" srcId="{6A7914A3-2675-4E10-80D8-E4FA5A7BBE29}" destId="{418ACEDB-D8A3-4184-BC79-0D210182B256}" srcOrd="0" destOrd="0" presId="urn:microsoft.com/office/officeart/2005/8/layout/cycle1"/>
    <dgm:cxn modelId="{310B17ED-6392-4D60-A788-62FF0C1C9D23}" type="presOf" srcId="{4740E99B-C615-488D-B3AF-CA7E00A1E52D}" destId="{05D81D58-3B34-470F-B325-30E46B0300E5}" srcOrd="0" destOrd="0" presId="urn:microsoft.com/office/officeart/2005/8/layout/cycle1"/>
    <dgm:cxn modelId="{FB450AFF-3D08-401A-A770-E9C3D8ABCA1E}" srcId="{20CEB8EE-4724-4E08-9497-52711A286292}" destId="{E8D415D1-2E93-4371-8392-AE4319A380E8}" srcOrd="4" destOrd="0" parTransId="{B64F6603-3EB5-463D-B28E-1B3AFA996DAB}" sibTransId="{75BE6351-CD55-4FB8-AE33-EBE2E5F8432A}"/>
    <dgm:cxn modelId="{1569C100-C907-4879-AD35-4732ACFDBFB1}" type="presParOf" srcId="{79A75505-A9A9-44E9-A141-7C59C15131A7}" destId="{83596A72-C34F-4E1E-8BC6-49F36097ED40}" srcOrd="0" destOrd="0" presId="urn:microsoft.com/office/officeart/2005/8/layout/cycle1"/>
    <dgm:cxn modelId="{92A8D2D3-00FF-4CCE-BC49-C1F61AC54F89}" type="presParOf" srcId="{79A75505-A9A9-44E9-A141-7C59C15131A7}" destId="{05D81D58-3B34-470F-B325-30E46B0300E5}" srcOrd="1" destOrd="0" presId="urn:microsoft.com/office/officeart/2005/8/layout/cycle1"/>
    <dgm:cxn modelId="{E62DD160-6D4D-4334-820C-CDCE6041B66D}" type="presParOf" srcId="{79A75505-A9A9-44E9-A141-7C59C15131A7}" destId="{CBE42180-2213-4A64-89A9-F5611077BAD6}" srcOrd="2" destOrd="0" presId="urn:microsoft.com/office/officeart/2005/8/layout/cycle1"/>
    <dgm:cxn modelId="{BCDFB214-FB82-4C5A-BA7A-E018B9A955F8}" type="presParOf" srcId="{79A75505-A9A9-44E9-A141-7C59C15131A7}" destId="{59B3C75C-BAA5-4093-AF34-21D35FCDA175}" srcOrd="3" destOrd="0" presId="urn:microsoft.com/office/officeart/2005/8/layout/cycle1"/>
    <dgm:cxn modelId="{04A68BB2-25EE-4841-A630-5A909F9C61A8}" type="presParOf" srcId="{79A75505-A9A9-44E9-A141-7C59C15131A7}" destId="{418ACEDB-D8A3-4184-BC79-0D210182B256}" srcOrd="4" destOrd="0" presId="urn:microsoft.com/office/officeart/2005/8/layout/cycle1"/>
    <dgm:cxn modelId="{EAAE98AF-3D03-464E-AB89-2B6BD1E30461}" type="presParOf" srcId="{79A75505-A9A9-44E9-A141-7C59C15131A7}" destId="{0D5DD600-CD5D-48C8-8157-0B4E15622CE4}" srcOrd="5" destOrd="0" presId="urn:microsoft.com/office/officeart/2005/8/layout/cycle1"/>
    <dgm:cxn modelId="{734EDEB1-9AAB-405A-9C8C-16BD72DDF0F6}" type="presParOf" srcId="{79A75505-A9A9-44E9-A141-7C59C15131A7}" destId="{E4F2AF91-1438-4943-BB3A-56389C52120D}" srcOrd="6" destOrd="0" presId="urn:microsoft.com/office/officeart/2005/8/layout/cycle1"/>
    <dgm:cxn modelId="{0F1330EB-C79C-4AC1-96D4-D57DCC2BDF11}" type="presParOf" srcId="{79A75505-A9A9-44E9-A141-7C59C15131A7}" destId="{E0B29443-3F88-4DFF-BCA6-E4F9CA477037}" srcOrd="7" destOrd="0" presId="urn:microsoft.com/office/officeart/2005/8/layout/cycle1"/>
    <dgm:cxn modelId="{2405E719-D074-4681-963D-10F3ABC95388}" type="presParOf" srcId="{79A75505-A9A9-44E9-A141-7C59C15131A7}" destId="{A288C896-9D69-4D49-AB53-D344B73EBA1E}" srcOrd="8" destOrd="0" presId="urn:microsoft.com/office/officeart/2005/8/layout/cycle1"/>
    <dgm:cxn modelId="{42E80D53-7BA0-4FA7-A4A4-71857B72C9E6}" type="presParOf" srcId="{79A75505-A9A9-44E9-A141-7C59C15131A7}" destId="{B93C8B3E-F278-4E4D-8EB2-A69B3E95D89E}" srcOrd="9" destOrd="0" presId="urn:microsoft.com/office/officeart/2005/8/layout/cycle1"/>
    <dgm:cxn modelId="{5AA90A9C-5D7F-4B59-8C2C-2C0CE48A8D2D}" type="presParOf" srcId="{79A75505-A9A9-44E9-A141-7C59C15131A7}" destId="{47BF1CFF-E386-440A-84B2-1BE1C9805370}" srcOrd="10" destOrd="0" presId="urn:microsoft.com/office/officeart/2005/8/layout/cycle1"/>
    <dgm:cxn modelId="{FC00F5D6-724B-4AD6-B7BB-F6E805156E2F}" type="presParOf" srcId="{79A75505-A9A9-44E9-A141-7C59C15131A7}" destId="{49FA6116-56A6-4445-902C-59E4BABA6671}" srcOrd="11" destOrd="0" presId="urn:microsoft.com/office/officeart/2005/8/layout/cycle1"/>
    <dgm:cxn modelId="{E2EF7D24-4C4C-49D6-8E30-AF588E580534}" type="presParOf" srcId="{79A75505-A9A9-44E9-A141-7C59C15131A7}" destId="{518CB72D-B1F8-4AEB-BCEA-A44CA8E35136}" srcOrd="12" destOrd="0" presId="urn:microsoft.com/office/officeart/2005/8/layout/cycle1"/>
    <dgm:cxn modelId="{278DF150-4869-40E7-AE2D-A193560BDBB8}" type="presParOf" srcId="{79A75505-A9A9-44E9-A141-7C59C15131A7}" destId="{CDE77F2E-5161-43A1-82AF-0AFA03D08227}" srcOrd="13" destOrd="0" presId="urn:microsoft.com/office/officeart/2005/8/layout/cycle1"/>
    <dgm:cxn modelId="{0D13ACC6-F00C-458B-9A29-AE689AF6E201}" type="presParOf" srcId="{79A75505-A9A9-44E9-A141-7C59C15131A7}" destId="{1F069759-3DBC-40B7-A727-1814DF96DA8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EB8EE-4724-4E08-9497-52711A28629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740E99B-C615-488D-B3AF-CA7E00A1E52D}">
      <dgm:prSet phldrT="[Tekst]" custT="1"/>
      <dgm:spPr/>
      <dgm:t>
        <a:bodyPr/>
        <a:lstStyle/>
        <a:p>
          <a:r>
            <a:rPr lang="da-DK" sz="1600" b="1" i="1" u="none" dirty="0">
              <a:solidFill>
                <a:schemeClr val="tx2"/>
              </a:solidFill>
            </a:rPr>
            <a:t>Innovativ medicin til patienter</a:t>
          </a:r>
        </a:p>
      </dgm:t>
    </dgm:pt>
    <dgm:pt modelId="{86893791-42BF-4982-8A01-F42688F26BAC}" type="parTrans" cxnId="{09F9D99A-F777-48F0-AE52-C728F19150A1}">
      <dgm:prSet/>
      <dgm:spPr/>
      <dgm:t>
        <a:bodyPr/>
        <a:lstStyle/>
        <a:p>
          <a:endParaRPr lang="da-DK"/>
        </a:p>
      </dgm:t>
    </dgm:pt>
    <dgm:pt modelId="{75ADEBEC-B588-4402-BF51-8538CE81886E}" type="sibTrans" cxnId="{09F9D99A-F777-48F0-AE52-C728F19150A1}">
      <dgm:prSet/>
      <dgm:spPr/>
      <dgm:t>
        <a:bodyPr/>
        <a:lstStyle/>
        <a:p>
          <a:endParaRPr lang="da-DK"/>
        </a:p>
      </dgm:t>
    </dgm:pt>
    <dgm:pt modelId="{6A7914A3-2675-4E10-80D8-E4FA5A7BBE29}">
      <dgm:prSet phldrT="[Tekst]" custT="1"/>
      <dgm:spPr/>
      <dgm:t>
        <a:bodyPr/>
        <a:lstStyle/>
        <a:p>
          <a:r>
            <a:rPr lang="da-DK" sz="1600" b="0" u="none" dirty="0">
              <a:sym typeface="Wingdings" panose="05000000000000000000" pitchFamily="2" charset="2"/>
            </a:rPr>
            <a:t>National viden - god vejledning</a:t>
          </a:r>
          <a:endParaRPr lang="da-DK" sz="1600" b="0" u="none" dirty="0"/>
        </a:p>
      </dgm:t>
    </dgm:pt>
    <dgm:pt modelId="{1AA5849E-7546-4369-9D3D-9B4C041E2963}" type="parTrans" cxnId="{AE978942-570E-4FCC-99F6-63BC2D16A8C9}">
      <dgm:prSet/>
      <dgm:spPr/>
      <dgm:t>
        <a:bodyPr/>
        <a:lstStyle/>
        <a:p>
          <a:endParaRPr lang="da-DK"/>
        </a:p>
      </dgm:t>
    </dgm:pt>
    <dgm:pt modelId="{5FEE9E27-7766-42EA-BBA4-B3A8ACCADA82}" type="sibTrans" cxnId="{AE978942-570E-4FCC-99F6-63BC2D16A8C9}">
      <dgm:prSet/>
      <dgm:spPr/>
      <dgm:t>
        <a:bodyPr/>
        <a:lstStyle/>
        <a:p>
          <a:endParaRPr lang="da-DK"/>
        </a:p>
      </dgm:t>
    </dgm:pt>
    <dgm:pt modelId="{5906C279-5193-4E52-9A6A-DC66B0DA86CA}">
      <dgm:prSet phldrT="[Tekst]" custT="1"/>
      <dgm:spPr/>
      <dgm:t>
        <a:bodyPr/>
        <a:lstStyle/>
        <a:p>
          <a:r>
            <a:rPr lang="da-DK" sz="1600" b="0" u="none" dirty="0"/>
            <a:t>Scientific </a:t>
          </a:r>
          <a:br>
            <a:rPr lang="da-DK" sz="1600" b="0" u="none" dirty="0"/>
          </a:br>
          <a:r>
            <a:rPr lang="da-DK" sz="1600" b="0" u="none" dirty="0" err="1"/>
            <a:t>advice</a:t>
          </a:r>
          <a:r>
            <a:rPr lang="da-DK" sz="1600" b="0" u="none" dirty="0"/>
            <a:t> (SA) </a:t>
          </a:r>
          <a:br>
            <a:rPr lang="da-DK" sz="1600" b="0" u="none" dirty="0"/>
          </a:br>
          <a:r>
            <a:rPr lang="da-DK" sz="1600" b="0" u="none" dirty="0"/>
            <a:t>og god sagsbehandling</a:t>
          </a:r>
        </a:p>
      </dgm:t>
    </dgm:pt>
    <dgm:pt modelId="{32BB8B00-6AB1-4D53-9E43-1342AE43C0DD}" type="parTrans" cxnId="{DF445324-0911-4CCA-A4F4-738E2CC1A601}">
      <dgm:prSet/>
      <dgm:spPr/>
      <dgm:t>
        <a:bodyPr/>
        <a:lstStyle/>
        <a:p>
          <a:endParaRPr lang="da-DK"/>
        </a:p>
      </dgm:t>
    </dgm:pt>
    <dgm:pt modelId="{0FF5FCE4-7C99-4DA1-AE60-51447ACDBB22}" type="sibTrans" cxnId="{DF445324-0911-4CCA-A4F4-738E2CC1A601}">
      <dgm:prSet/>
      <dgm:spPr/>
      <dgm:t>
        <a:bodyPr/>
        <a:lstStyle/>
        <a:p>
          <a:endParaRPr lang="da-DK"/>
        </a:p>
      </dgm:t>
    </dgm:pt>
    <dgm:pt modelId="{135C1891-EC97-4F7A-A1AB-C4AE8325C419}">
      <dgm:prSet phldrT="[Tekst]" custT="1"/>
      <dgm:spPr/>
      <dgm:t>
        <a:bodyPr/>
        <a:lstStyle/>
        <a:p>
          <a:r>
            <a:rPr lang="da-DK" sz="1600" dirty="0"/>
            <a:t>Forsøg i DK</a:t>
          </a:r>
        </a:p>
      </dgm:t>
    </dgm:pt>
    <dgm:pt modelId="{D223095F-210D-46BB-83EB-28CC8C6C8E72}" type="sibTrans" cxnId="{417B6A08-E2B9-492A-9DAC-6AC7600FBEA5}">
      <dgm:prSet/>
      <dgm:spPr/>
      <dgm:t>
        <a:bodyPr/>
        <a:lstStyle/>
        <a:p>
          <a:endParaRPr lang="da-DK"/>
        </a:p>
      </dgm:t>
    </dgm:pt>
    <dgm:pt modelId="{06E5241F-9402-411D-9896-CD5CCEF78B65}" type="parTrans" cxnId="{417B6A08-E2B9-492A-9DAC-6AC7600FBEA5}">
      <dgm:prSet/>
      <dgm:spPr/>
      <dgm:t>
        <a:bodyPr/>
        <a:lstStyle/>
        <a:p>
          <a:endParaRPr lang="da-DK"/>
        </a:p>
      </dgm:t>
    </dgm:pt>
    <dgm:pt modelId="{E8D415D1-2E93-4371-8392-AE4319A380E8}">
      <dgm:prSet phldrT="[Tekst]" custT="1"/>
      <dgm:spPr/>
      <dgm:t>
        <a:bodyPr/>
        <a:lstStyle/>
        <a:p>
          <a:r>
            <a:rPr lang="da-DK" sz="1600" b="1" i="1" u="none" kern="1200" dirty="0">
              <a:solidFill>
                <a:srgbClr val="006EAB"/>
              </a:solidFill>
              <a:latin typeface="Arial"/>
              <a:ea typeface="+mn-ea"/>
              <a:cs typeface="+mn-cs"/>
            </a:rPr>
            <a:t>DK Life science</a:t>
          </a:r>
        </a:p>
      </dgm:t>
    </dgm:pt>
    <dgm:pt modelId="{B64F6603-3EB5-463D-B28E-1B3AFA996DAB}" type="parTrans" cxnId="{FB450AFF-3D08-401A-A770-E9C3D8ABCA1E}">
      <dgm:prSet/>
      <dgm:spPr/>
      <dgm:t>
        <a:bodyPr/>
        <a:lstStyle/>
        <a:p>
          <a:endParaRPr lang="da-DK"/>
        </a:p>
      </dgm:t>
    </dgm:pt>
    <dgm:pt modelId="{75BE6351-CD55-4FB8-AE33-EBE2E5F8432A}" type="sibTrans" cxnId="{FB450AFF-3D08-401A-A770-E9C3D8ABCA1E}">
      <dgm:prSet/>
      <dgm:spPr/>
      <dgm:t>
        <a:bodyPr/>
        <a:lstStyle/>
        <a:p>
          <a:endParaRPr lang="da-DK"/>
        </a:p>
      </dgm:t>
    </dgm:pt>
    <dgm:pt modelId="{79A75505-A9A9-44E9-A141-7C59C15131A7}" type="pres">
      <dgm:prSet presAssocID="{20CEB8EE-4724-4E08-9497-52711A286292}" presName="cycle" presStyleCnt="0">
        <dgm:presLayoutVars>
          <dgm:dir/>
          <dgm:resizeHandles val="exact"/>
        </dgm:presLayoutVars>
      </dgm:prSet>
      <dgm:spPr/>
    </dgm:pt>
    <dgm:pt modelId="{83596A72-C34F-4E1E-8BC6-49F36097ED40}" type="pres">
      <dgm:prSet presAssocID="{4740E99B-C615-488D-B3AF-CA7E00A1E52D}" presName="dummy" presStyleCnt="0"/>
      <dgm:spPr/>
    </dgm:pt>
    <dgm:pt modelId="{05D81D58-3B34-470F-B325-30E46B0300E5}" type="pres">
      <dgm:prSet presAssocID="{4740E99B-C615-488D-B3AF-CA7E00A1E52D}" presName="node" presStyleLbl="revTx" presStyleIdx="0" presStyleCnt="5">
        <dgm:presLayoutVars>
          <dgm:bulletEnabled val="1"/>
        </dgm:presLayoutVars>
      </dgm:prSet>
      <dgm:spPr/>
    </dgm:pt>
    <dgm:pt modelId="{CBE42180-2213-4A64-89A9-F5611077BAD6}" type="pres">
      <dgm:prSet presAssocID="{75ADEBEC-B588-4402-BF51-8538CE81886E}" presName="sibTrans" presStyleLbl="node1" presStyleIdx="0" presStyleCnt="5"/>
      <dgm:spPr/>
    </dgm:pt>
    <dgm:pt modelId="{59B3C75C-BAA5-4093-AF34-21D35FCDA175}" type="pres">
      <dgm:prSet presAssocID="{6A7914A3-2675-4E10-80D8-E4FA5A7BBE29}" presName="dummy" presStyleCnt="0"/>
      <dgm:spPr/>
    </dgm:pt>
    <dgm:pt modelId="{418ACEDB-D8A3-4184-BC79-0D210182B256}" type="pres">
      <dgm:prSet presAssocID="{6A7914A3-2675-4E10-80D8-E4FA5A7BBE29}" presName="node" presStyleLbl="revTx" presStyleIdx="1" presStyleCnt="5">
        <dgm:presLayoutVars>
          <dgm:bulletEnabled val="1"/>
        </dgm:presLayoutVars>
      </dgm:prSet>
      <dgm:spPr/>
    </dgm:pt>
    <dgm:pt modelId="{0D5DD600-CD5D-48C8-8157-0B4E15622CE4}" type="pres">
      <dgm:prSet presAssocID="{5FEE9E27-7766-42EA-BBA4-B3A8ACCADA82}" presName="sibTrans" presStyleLbl="node1" presStyleIdx="1" presStyleCnt="5"/>
      <dgm:spPr/>
    </dgm:pt>
    <dgm:pt modelId="{E4F2AF91-1438-4943-BB3A-56389C52120D}" type="pres">
      <dgm:prSet presAssocID="{5906C279-5193-4E52-9A6A-DC66B0DA86CA}" presName="dummy" presStyleCnt="0"/>
      <dgm:spPr/>
    </dgm:pt>
    <dgm:pt modelId="{E0B29443-3F88-4DFF-BCA6-E4F9CA477037}" type="pres">
      <dgm:prSet presAssocID="{5906C279-5193-4E52-9A6A-DC66B0DA86CA}" presName="node" presStyleLbl="revTx" presStyleIdx="2" presStyleCnt="5" custScaleX="142214" custRadScaleRad="95603">
        <dgm:presLayoutVars>
          <dgm:bulletEnabled val="1"/>
        </dgm:presLayoutVars>
      </dgm:prSet>
      <dgm:spPr/>
    </dgm:pt>
    <dgm:pt modelId="{A288C896-9D69-4D49-AB53-D344B73EBA1E}" type="pres">
      <dgm:prSet presAssocID="{0FF5FCE4-7C99-4DA1-AE60-51447ACDBB22}" presName="sibTrans" presStyleLbl="node1" presStyleIdx="2" presStyleCnt="5"/>
      <dgm:spPr/>
    </dgm:pt>
    <dgm:pt modelId="{B93C8B3E-F278-4E4D-8EB2-A69B3E95D89E}" type="pres">
      <dgm:prSet presAssocID="{135C1891-EC97-4F7A-A1AB-C4AE8325C419}" presName="dummy" presStyleCnt="0"/>
      <dgm:spPr/>
    </dgm:pt>
    <dgm:pt modelId="{47BF1CFF-E386-440A-84B2-1BE1C9805370}" type="pres">
      <dgm:prSet presAssocID="{135C1891-EC97-4F7A-A1AB-C4AE8325C419}" presName="node" presStyleLbl="revTx" presStyleIdx="3" presStyleCnt="5">
        <dgm:presLayoutVars>
          <dgm:bulletEnabled val="1"/>
        </dgm:presLayoutVars>
      </dgm:prSet>
      <dgm:spPr/>
    </dgm:pt>
    <dgm:pt modelId="{49FA6116-56A6-4445-902C-59E4BABA6671}" type="pres">
      <dgm:prSet presAssocID="{D223095F-210D-46BB-83EB-28CC8C6C8E72}" presName="sibTrans" presStyleLbl="node1" presStyleIdx="3" presStyleCnt="5" custLinFactNeighborX="1165"/>
      <dgm:spPr/>
    </dgm:pt>
    <dgm:pt modelId="{518CB72D-B1F8-4AEB-BCEA-A44CA8E35136}" type="pres">
      <dgm:prSet presAssocID="{E8D415D1-2E93-4371-8392-AE4319A380E8}" presName="dummy" presStyleCnt="0"/>
      <dgm:spPr/>
    </dgm:pt>
    <dgm:pt modelId="{CDE77F2E-5161-43A1-82AF-0AFA03D08227}" type="pres">
      <dgm:prSet presAssocID="{E8D415D1-2E93-4371-8392-AE4319A380E8}" presName="node" presStyleLbl="revTx" presStyleIdx="4" presStyleCnt="5">
        <dgm:presLayoutVars>
          <dgm:bulletEnabled val="1"/>
        </dgm:presLayoutVars>
      </dgm:prSet>
      <dgm:spPr/>
    </dgm:pt>
    <dgm:pt modelId="{1F069759-3DBC-40B7-A727-1814DF96DA80}" type="pres">
      <dgm:prSet presAssocID="{75BE6351-CD55-4FB8-AE33-EBE2E5F8432A}" presName="sibTrans" presStyleLbl="node1" presStyleIdx="4" presStyleCnt="5"/>
      <dgm:spPr/>
    </dgm:pt>
  </dgm:ptLst>
  <dgm:cxnLst>
    <dgm:cxn modelId="{417B6A08-E2B9-492A-9DAC-6AC7600FBEA5}" srcId="{20CEB8EE-4724-4E08-9497-52711A286292}" destId="{135C1891-EC97-4F7A-A1AB-C4AE8325C419}" srcOrd="3" destOrd="0" parTransId="{06E5241F-9402-411D-9896-CD5CCEF78B65}" sibTransId="{D223095F-210D-46BB-83EB-28CC8C6C8E72}"/>
    <dgm:cxn modelId="{1731850E-F317-4B03-A220-4ED384A1E334}" type="presOf" srcId="{E8D415D1-2E93-4371-8392-AE4319A380E8}" destId="{CDE77F2E-5161-43A1-82AF-0AFA03D08227}" srcOrd="0" destOrd="0" presId="urn:microsoft.com/office/officeart/2005/8/layout/cycle1"/>
    <dgm:cxn modelId="{DF445324-0911-4CCA-A4F4-738E2CC1A601}" srcId="{20CEB8EE-4724-4E08-9497-52711A286292}" destId="{5906C279-5193-4E52-9A6A-DC66B0DA86CA}" srcOrd="2" destOrd="0" parTransId="{32BB8B00-6AB1-4D53-9E43-1342AE43C0DD}" sibTransId="{0FF5FCE4-7C99-4DA1-AE60-51447ACDBB22}"/>
    <dgm:cxn modelId="{EA6A4327-BB63-4B10-A20A-ED39613A12F8}" type="presOf" srcId="{5FEE9E27-7766-42EA-BBA4-B3A8ACCADA82}" destId="{0D5DD600-CD5D-48C8-8157-0B4E15622CE4}" srcOrd="0" destOrd="0" presId="urn:microsoft.com/office/officeart/2005/8/layout/cycle1"/>
    <dgm:cxn modelId="{AE978942-570E-4FCC-99F6-63BC2D16A8C9}" srcId="{20CEB8EE-4724-4E08-9497-52711A286292}" destId="{6A7914A3-2675-4E10-80D8-E4FA5A7BBE29}" srcOrd="1" destOrd="0" parTransId="{1AA5849E-7546-4369-9D3D-9B4C041E2963}" sibTransId="{5FEE9E27-7766-42EA-BBA4-B3A8ACCADA82}"/>
    <dgm:cxn modelId="{02C73A65-6E9E-47DE-9A55-192C9C61D5E1}" type="presOf" srcId="{D223095F-210D-46BB-83EB-28CC8C6C8E72}" destId="{49FA6116-56A6-4445-902C-59E4BABA6671}" srcOrd="0" destOrd="0" presId="urn:microsoft.com/office/officeart/2005/8/layout/cycle1"/>
    <dgm:cxn modelId="{0C87B758-B05A-4B15-B070-CE8ADECC1874}" type="presOf" srcId="{0FF5FCE4-7C99-4DA1-AE60-51447ACDBB22}" destId="{A288C896-9D69-4D49-AB53-D344B73EBA1E}" srcOrd="0" destOrd="0" presId="urn:microsoft.com/office/officeart/2005/8/layout/cycle1"/>
    <dgm:cxn modelId="{6671EF58-D677-4031-8F38-7908850683B1}" type="presOf" srcId="{75ADEBEC-B588-4402-BF51-8538CE81886E}" destId="{CBE42180-2213-4A64-89A9-F5611077BAD6}" srcOrd="0" destOrd="0" presId="urn:microsoft.com/office/officeart/2005/8/layout/cycle1"/>
    <dgm:cxn modelId="{09F9D99A-F777-48F0-AE52-C728F19150A1}" srcId="{20CEB8EE-4724-4E08-9497-52711A286292}" destId="{4740E99B-C615-488D-B3AF-CA7E00A1E52D}" srcOrd="0" destOrd="0" parTransId="{86893791-42BF-4982-8A01-F42688F26BAC}" sibTransId="{75ADEBEC-B588-4402-BF51-8538CE81886E}"/>
    <dgm:cxn modelId="{5837D5B8-65E6-4F82-B671-C386E84C10C2}" type="presOf" srcId="{135C1891-EC97-4F7A-A1AB-C4AE8325C419}" destId="{47BF1CFF-E386-440A-84B2-1BE1C9805370}" srcOrd="0" destOrd="0" presId="urn:microsoft.com/office/officeart/2005/8/layout/cycle1"/>
    <dgm:cxn modelId="{4C156CBA-BB38-4289-88BD-E2F979967F84}" type="presOf" srcId="{75BE6351-CD55-4FB8-AE33-EBE2E5F8432A}" destId="{1F069759-3DBC-40B7-A727-1814DF96DA80}" srcOrd="0" destOrd="0" presId="urn:microsoft.com/office/officeart/2005/8/layout/cycle1"/>
    <dgm:cxn modelId="{8D869DC6-0D8A-4635-8D5C-0C1FFA9A1D0C}" type="presOf" srcId="{5906C279-5193-4E52-9A6A-DC66B0DA86CA}" destId="{E0B29443-3F88-4DFF-BCA6-E4F9CA477037}" srcOrd="0" destOrd="0" presId="urn:microsoft.com/office/officeart/2005/8/layout/cycle1"/>
    <dgm:cxn modelId="{5A30A4D7-71C6-4A2C-8264-2A7B26515BE9}" type="presOf" srcId="{20CEB8EE-4724-4E08-9497-52711A286292}" destId="{79A75505-A9A9-44E9-A141-7C59C15131A7}" srcOrd="0" destOrd="0" presId="urn:microsoft.com/office/officeart/2005/8/layout/cycle1"/>
    <dgm:cxn modelId="{1C477CE4-2FA1-4D39-9340-3E3508F52B5B}" type="presOf" srcId="{6A7914A3-2675-4E10-80D8-E4FA5A7BBE29}" destId="{418ACEDB-D8A3-4184-BC79-0D210182B256}" srcOrd="0" destOrd="0" presId="urn:microsoft.com/office/officeart/2005/8/layout/cycle1"/>
    <dgm:cxn modelId="{310B17ED-6392-4D60-A788-62FF0C1C9D23}" type="presOf" srcId="{4740E99B-C615-488D-B3AF-CA7E00A1E52D}" destId="{05D81D58-3B34-470F-B325-30E46B0300E5}" srcOrd="0" destOrd="0" presId="urn:microsoft.com/office/officeart/2005/8/layout/cycle1"/>
    <dgm:cxn modelId="{FB450AFF-3D08-401A-A770-E9C3D8ABCA1E}" srcId="{20CEB8EE-4724-4E08-9497-52711A286292}" destId="{E8D415D1-2E93-4371-8392-AE4319A380E8}" srcOrd="4" destOrd="0" parTransId="{B64F6603-3EB5-463D-B28E-1B3AFA996DAB}" sibTransId="{75BE6351-CD55-4FB8-AE33-EBE2E5F8432A}"/>
    <dgm:cxn modelId="{1569C100-C907-4879-AD35-4732ACFDBFB1}" type="presParOf" srcId="{79A75505-A9A9-44E9-A141-7C59C15131A7}" destId="{83596A72-C34F-4E1E-8BC6-49F36097ED40}" srcOrd="0" destOrd="0" presId="urn:microsoft.com/office/officeart/2005/8/layout/cycle1"/>
    <dgm:cxn modelId="{92A8D2D3-00FF-4CCE-BC49-C1F61AC54F89}" type="presParOf" srcId="{79A75505-A9A9-44E9-A141-7C59C15131A7}" destId="{05D81D58-3B34-470F-B325-30E46B0300E5}" srcOrd="1" destOrd="0" presId="urn:microsoft.com/office/officeart/2005/8/layout/cycle1"/>
    <dgm:cxn modelId="{E62DD160-6D4D-4334-820C-CDCE6041B66D}" type="presParOf" srcId="{79A75505-A9A9-44E9-A141-7C59C15131A7}" destId="{CBE42180-2213-4A64-89A9-F5611077BAD6}" srcOrd="2" destOrd="0" presId="urn:microsoft.com/office/officeart/2005/8/layout/cycle1"/>
    <dgm:cxn modelId="{BCDFB214-FB82-4C5A-BA7A-E018B9A955F8}" type="presParOf" srcId="{79A75505-A9A9-44E9-A141-7C59C15131A7}" destId="{59B3C75C-BAA5-4093-AF34-21D35FCDA175}" srcOrd="3" destOrd="0" presId="urn:microsoft.com/office/officeart/2005/8/layout/cycle1"/>
    <dgm:cxn modelId="{04A68BB2-25EE-4841-A630-5A909F9C61A8}" type="presParOf" srcId="{79A75505-A9A9-44E9-A141-7C59C15131A7}" destId="{418ACEDB-D8A3-4184-BC79-0D210182B256}" srcOrd="4" destOrd="0" presId="urn:microsoft.com/office/officeart/2005/8/layout/cycle1"/>
    <dgm:cxn modelId="{EAAE98AF-3D03-464E-AB89-2B6BD1E30461}" type="presParOf" srcId="{79A75505-A9A9-44E9-A141-7C59C15131A7}" destId="{0D5DD600-CD5D-48C8-8157-0B4E15622CE4}" srcOrd="5" destOrd="0" presId="urn:microsoft.com/office/officeart/2005/8/layout/cycle1"/>
    <dgm:cxn modelId="{734EDEB1-9AAB-405A-9C8C-16BD72DDF0F6}" type="presParOf" srcId="{79A75505-A9A9-44E9-A141-7C59C15131A7}" destId="{E4F2AF91-1438-4943-BB3A-56389C52120D}" srcOrd="6" destOrd="0" presId="urn:microsoft.com/office/officeart/2005/8/layout/cycle1"/>
    <dgm:cxn modelId="{0F1330EB-C79C-4AC1-96D4-D57DCC2BDF11}" type="presParOf" srcId="{79A75505-A9A9-44E9-A141-7C59C15131A7}" destId="{E0B29443-3F88-4DFF-BCA6-E4F9CA477037}" srcOrd="7" destOrd="0" presId="urn:microsoft.com/office/officeart/2005/8/layout/cycle1"/>
    <dgm:cxn modelId="{2405E719-D074-4681-963D-10F3ABC95388}" type="presParOf" srcId="{79A75505-A9A9-44E9-A141-7C59C15131A7}" destId="{A288C896-9D69-4D49-AB53-D344B73EBA1E}" srcOrd="8" destOrd="0" presId="urn:microsoft.com/office/officeart/2005/8/layout/cycle1"/>
    <dgm:cxn modelId="{42E80D53-7BA0-4FA7-A4A4-71857B72C9E6}" type="presParOf" srcId="{79A75505-A9A9-44E9-A141-7C59C15131A7}" destId="{B93C8B3E-F278-4E4D-8EB2-A69B3E95D89E}" srcOrd="9" destOrd="0" presId="urn:microsoft.com/office/officeart/2005/8/layout/cycle1"/>
    <dgm:cxn modelId="{5AA90A9C-5D7F-4B59-8C2C-2C0CE48A8D2D}" type="presParOf" srcId="{79A75505-A9A9-44E9-A141-7C59C15131A7}" destId="{47BF1CFF-E386-440A-84B2-1BE1C9805370}" srcOrd="10" destOrd="0" presId="urn:microsoft.com/office/officeart/2005/8/layout/cycle1"/>
    <dgm:cxn modelId="{FC00F5D6-724B-4AD6-B7BB-F6E805156E2F}" type="presParOf" srcId="{79A75505-A9A9-44E9-A141-7C59C15131A7}" destId="{49FA6116-56A6-4445-902C-59E4BABA6671}" srcOrd="11" destOrd="0" presId="urn:microsoft.com/office/officeart/2005/8/layout/cycle1"/>
    <dgm:cxn modelId="{E2EF7D24-4C4C-49D6-8E30-AF588E580534}" type="presParOf" srcId="{79A75505-A9A9-44E9-A141-7C59C15131A7}" destId="{518CB72D-B1F8-4AEB-BCEA-A44CA8E35136}" srcOrd="12" destOrd="0" presId="urn:microsoft.com/office/officeart/2005/8/layout/cycle1"/>
    <dgm:cxn modelId="{278DF150-4869-40E7-AE2D-A193560BDBB8}" type="presParOf" srcId="{79A75505-A9A9-44E9-A141-7C59C15131A7}" destId="{CDE77F2E-5161-43A1-82AF-0AFA03D08227}" srcOrd="13" destOrd="0" presId="urn:microsoft.com/office/officeart/2005/8/layout/cycle1"/>
    <dgm:cxn modelId="{0D13ACC6-F00C-458B-9A29-AE689AF6E201}" type="presParOf" srcId="{79A75505-A9A9-44E9-A141-7C59C15131A7}" destId="{1F069759-3DBC-40B7-A727-1814DF96DA8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81D58-3B34-470F-B325-30E46B0300E5}">
      <dsp:nvSpPr>
        <dsp:cNvPr id="0" name=""/>
        <dsp:cNvSpPr/>
      </dsp:nvSpPr>
      <dsp:spPr>
        <a:xfrm>
          <a:off x="3172470" y="174487"/>
          <a:ext cx="1267943" cy="77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u="none" kern="1200" dirty="0"/>
            <a:t>Transparent EU med fælles front</a:t>
          </a:r>
        </a:p>
      </dsp:txBody>
      <dsp:txXfrm>
        <a:off x="3172470" y="174487"/>
        <a:ext cx="1267943" cy="770548"/>
      </dsp:txXfrm>
    </dsp:sp>
    <dsp:sp modelId="{CBE42180-2213-4A64-89A9-F5611077BAD6}">
      <dsp:nvSpPr>
        <dsp:cNvPr id="0" name=""/>
        <dsp:cNvSpPr/>
      </dsp:nvSpPr>
      <dsp:spPr>
        <a:xfrm>
          <a:off x="788362" y="250"/>
          <a:ext cx="3966990" cy="3966990"/>
        </a:xfrm>
        <a:prstGeom prst="circularArrow">
          <a:avLst>
            <a:gd name="adj1" fmla="val 5197"/>
            <a:gd name="adj2" fmla="val 335699"/>
            <a:gd name="adj3" fmla="val 55323"/>
            <a:gd name="adj4" fmla="val 19430031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ACEDB-D8A3-4184-BC79-0D210182B256}">
      <dsp:nvSpPr>
        <dsp:cNvPr id="0" name=""/>
        <dsp:cNvSpPr/>
      </dsp:nvSpPr>
      <dsp:spPr>
        <a:xfrm>
          <a:off x="3691584" y="2183519"/>
          <a:ext cx="1508531" cy="68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u="none" kern="1200" dirty="0">
              <a:sym typeface="Wingdings" panose="05000000000000000000" pitchFamily="2" charset="2"/>
            </a:rPr>
            <a:t>CTCG/EMA SA</a:t>
          </a:r>
          <a:endParaRPr lang="da-DK" sz="1600" b="0" u="none" kern="1200" dirty="0"/>
        </a:p>
      </dsp:txBody>
      <dsp:txXfrm>
        <a:off x="3691584" y="2183519"/>
        <a:ext cx="1508531" cy="688280"/>
      </dsp:txXfrm>
    </dsp:sp>
    <dsp:sp modelId="{0D5DD600-CD5D-48C8-8157-0B4E15622CE4}">
      <dsp:nvSpPr>
        <dsp:cNvPr id="0" name=""/>
        <dsp:cNvSpPr/>
      </dsp:nvSpPr>
      <dsp:spPr>
        <a:xfrm>
          <a:off x="786961" y="2651"/>
          <a:ext cx="3966990" cy="3966990"/>
        </a:xfrm>
        <a:prstGeom prst="circularArrow">
          <a:avLst>
            <a:gd name="adj1" fmla="val 5197"/>
            <a:gd name="adj2" fmla="val 335699"/>
            <a:gd name="adj3" fmla="val 3698095"/>
            <a:gd name="adj4" fmla="val 1812603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29443-3F88-4DFF-BCA6-E4F9CA477037}">
      <dsp:nvSpPr>
        <dsp:cNvPr id="0" name=""/>
        <dsp:cNvSpPr/>
      </dsp:nvSpPr>
      <dsp:spPr>
        <a:xfrm>
          <a:off x="2129709" y="3216809"/>
          <a:ext cx="1321982" cy="10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i="1" u="none" kern="1200" dirty="0">
              <a:solidFill>
                <a:srgbClr val="006EAB"/>
              </a:solidFill>
              <a:latin typeface="Arial"/>
              <a:ea typeface="+mn-ea"/>
              <a:cs typeface="+mn-cs"/>
            </a:rPr>
            <a:t>Stærk EU position og life-science</a:t>
          </a:r>
        </a:p>
      </dsp:txBody>
      <dsp:txXfrm>
        <a:off x="2129709" y="3216809"/>
        <a:ext cx="1321982" cy="1057298"/>
      </dsp:txXfrm>
    </dsp:sp>
    <dsp:sp modelId="{A288C896-9D69-4D49-AB53-D344B73EBA1E}">
      <dsp:nvSpPr>
        <dsp:cNvPr id="0" name=""/>
        <dsp:cNvSpPr/>
      </dsp:nvSpPr>
      <dsp:spPr>
        <a:xfrm>
          <a:off x="790334" y="2821"/>
          <a:ext cx="3966990" cy="3966990"/>
        </a:xfrm>
        <a:prstGeom prst="circularArrow">
          <a:avLst>
            <a:gd name="adj1" fmla="val 5197"/>
            <a:gd name="adj2" fmla="val 335699"/>
            <a:gd name="adj3" fmla="val 8218027"/>
            <a:gd name="adj4" fmla="val 668795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F1CFF-E386-440A-84B2-1BE1C9805370}">
      <dsp:nvSpPr>
        <dsp:cNvPr id="0" name=""/>
        <dsp:cNvSpPr/>
      </dsp:nvSpPr>
      <dsp:spPr>
        <a:xfrm>
          <a:off x="498164" y="1999010"/>
          <a:ext cx="1199399" cy="10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EU viden og forståelse</a:t>
          </a:r>
        </a:p>
      </dsp:txBody>
      <dsp:txXfrm>
        <a:off x="498164" y="1999010"/>
        <a:ext cx="1199399" cy="1057298"/>
      </dsp:txXfrm>
    </dsp:sp>
    <dsp:sp modelId="{49FA6116-56A6-4445-902C-59E4BABA6671}">
      <dsp:nvSpPr>
        <dsp:cNvPr id="0" name=""/>
        <dsp:cNvSpPr/>
      </dsp:nvSpPr>
      <dsp:spPr>
        <a:xfrm>
          <a:off x="788362" y="250"/>
          <a:ext cx="3966990" cy="3966990"/>
        </a:xfrm>
        <a:prstGeom prst="circularArrow">
          <a:avLst>
            <a:gd name="adj1" fmla="val 5197"/>
            <a:gd name="adj2" fmla="val 335699"/>
            <a:gd name="adj3" fmla="val 12298827"/>
            <a:gd name="adj4" fmla="val 1077018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77F2E-5161-43A1-82AF-0AFA03D08227}">
      <dsp:nvSpPr>
        <dsp:cNvPr id="0" name=""/>
        <dsp:cNvSpPr/>
      </dsp:nvSpPr>
      <dsp:spPr>
        <a:xfrm>
          <a:off x="1208623" y="31112"/>
          <a:ext cx="1057298" cy="10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Påvirker EU rammer</a:t>
          </a:r>
        </a:p>
      </dsp:txBody>
      <dsp:txXfrm>
        <a:off x="1208623" y="31112"/>
        <a:ext cx="1057298" cy="1057298"/>
      </dsp:txXfrm>
    </dsp:sp>
    <dsp:sp modelId="{1F069759-3DBC-40B7-A727-1814DF96DA80}">
      <dsp:nvSpPr>
        <dsp:cNvPr id="0" name=""/>
        <dsp:cNvSpPr/>
      </dsp:nvSpPr>
      <dsp:spPr>
        <a:xfrm>
          <a:off x="788362" y="250"/>
          <a:ext cx="3966990" cy="3966990"/>
        </a:xfrm>
        <a:prstGeom prst="circularArrow">
          <a:avLst>
            <a:gd name="adj1" fmla="val 5197"/>
            <a:gd name="adj2" fmla="val 335699"/>
            <a:gd name="adj3" fmla="val 16653660"/>
            <a:gd name="adj4" fmla="val 15197713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81D58-3B34-470F-B325-30E46B0300E5}">
      <dsp:nvSpPr>
        <dsp:cNvPr id="0" name=""/>
        <dsp:cNvSpPr/>
      </dsp:nvSpPr>
      <dsp:spPr>
        <a:xfrm>
          <a:off x="3355076" y="31112"/>
          <a:ext cx="1057298" cy="10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i="1" u="none" kern="1200" dirty="0">
              <a:solidFill>
                <a:schemeClr val="tx2"/>
              </a:solidFill>
            </a:rPr>
            <a:t>Innovativ medicin til patienter</a:t>
          </a:r>
        </a:p>
      </dsp:txBody>
      <dsp:txXfrm>
        <a:off x="3355076" y="31112"/>
        <a:ext cx="1057298" cy="1057298"/>
      </dsp:txXfrm>
    </dsp:sp>
    <dsp:sp modelId="{CBE42180-2213-4A64-89A9-F5611077BAD6}">
      <dsp:nvSpPr>
        <dsp:cNvPr id="0" name=""/>
        <dsp:cNvSpPr/>
      </dsp:nvSpPr>
      <dsp:spPr>
        <a:xfrm>
          <a:off x="865645" y="250"/>
          <a:ext cx="3966990" cy="3966990"/>
        </a:xfrm>
        <a:prstGeom prst="circularArrow">
          <a:avLst>
            <a:gd name="adj1" fmla="val 5197"/>
            <a:gd name="adj2" fmla="val 335699"/>
            <a:gd name="adj3" fmla="val 21294114"/>
            <a:gd name="adj4" fmla="val 19765474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ACEDB-D8A3-4184-BC79-0D210182B256}">
      <dsp:nvSpPr>
        <dsp:cNvPr id="0" name=""/>
        <dsp:cNvSpPr/>
      </dsp:nvSpPr>
      <dsp:spPr>
        <a:xfrm>
          <a:off x="3994484" y="1999010"/>
          <a:ext cx="1057298" cy="10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u="none" kern="1200" dirty="0">
              <a:sym typeface="Wingdings" panose="05000000000000000000" pitchFamily="2" charset="2"/>
            </a:rPr>
            <a:t>National viden - god vejledning</a:t>
          </a:r>
          <a:endParaRPr lang="da-DK" sz="1600" b="0" u="none" kern="1200" dirty="0"/>
        </a:p>
      </dsp:txBody>
      <dsp:txXfrm>
        <a:off x="3994484" y="1999010"/>
        <a:ext cx="1057298" cy="1057298"/>
      </dsp:txXfrm>
    </dsp:sp>
    <dsp:sp modelId="{0D5DD600-CD5D-48C8-8157-0B4E15622CE4}">
      <dsp:nvSpPr>
        <dsp:cNvPr id="0" name=""/>
        <dsp:cNvSpPr/>
      </dsp:nvSpPr>
      <dsp:spPr>
        <a:xfrm>
          <a:off x="981335" y="-135458"/>
          <a:ext cx="3966990" cy="3966990"/>
        </a:xfrm>
        <a:prstGeom prst="circularArrow">
          <a:avLst>
            <a:gd name="adj1" fmla="val 5197"/>
            <a:gd name="adj2" fmla="val 335699"/>
            <a:gd name="adj3" fmla="val 3793112"/>
            <a:gd name="adj4" fmla="val 260104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29443-3F88-4DFF-BCA6-E4F9CA477037}">
      <dsp:nvSpPr>
        <dsp:cNvPr id="0" name=""/>
        <dsp:cNvSpPr/>
      </dsp:nvSpPr>
      <dsp:spPr>
        <a:xfrm>
          <a:off x="2097327" y="3137844"/>
          <a:ext cx="1503626" cy="10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u="none" kern="1200" dirty="0"/>
            <a:t>Scientific </a:t>
          </a:r>
          <a:br>
            <a:rPr lang="da-DK" sz="1600" b="0" u="none" kern="1200" dirty="0"/>
          </a:br>
          <a:r>
            <a:rPr lang="da-DK" sz="1600" b="0" u="none" kern="1200" dirty="0" err="1"/>
            <a:t>advice</a:t>
          </a:r>
          <a:r>
            <a:rPr lang="da-DK" sz="1600" b="0" u="none" kern="1200" dirty="0"/>
            <a:t> (SA) </a:t>
          </a:r>
          <a:br>
            <a:rPr lang="da-DK" sz="1600" b="0" u="none" kern="1200" dirty="0"/>
          </a:br>
          <a:r>
            <a:rPr lang="da-DK" sz="1600" b="0" u="none" kern="1200" dirty="0"/>
            <a:t>og god sagsbehandling</a:t>
          </a:r>
        </a:p>
      </dsp:txBody>
      <dsp:txXfrm>
        <a:off x="2097327" y="3137844"/>
        <a:ext cx="1503626" cy="1057298"/>
      </dsp:txXfrm>
    </dsp:sp>
    <dsp:sp modelId="{A288C896-9D69-4D49-AB53-D344B73EBA1E}">
      <dsp:nvSpPr>
        <dsp:cNvPr id="0" name=""/>
        <dsp:cNvSpPr/>
      </dsp:nvSpPr>
      <dsp:spPr>
        <a:xfrm>
          <a:off x="749955" y="-135458"/>
          <a:ext cx="3966990" cy="3966990"/>
        </a:xfrm>
        <a:prstGeom prst="circularArrow">
          <a:avLst>
            <a:gd name="adj1" fmla="val 5197"/>
            <a:gd name="adj2" fmla="val 335699"/>
            <a:gd name="adj3" fmla="val 7863254"/>
            <a:gd name="adj4" fmla="val 6671189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F1CFF-E386-440A-84B2-1BE1C9805370}">
      <dsp:nvSpPr>
        <dsp:cNvPr id="0" name=""/>
        <dsp:cNvSpPr/>
      </dsp:nvSpPr>
      <dsp:spPr>
        <a:xfrm>
          <a:off x="646497" y="1999010"/>
          <a:ext cx="1057298" cy="10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Forsøg i DK</a:t>
          </a:r>
        </a:p>
      </dsp:txBody>
      <dsp:txXfrm>
        <a:off x="646497" y="1999010"/>
        <a:ext cx="1057298" cy="1057298"/>
      </dsp:txXfrm>
    </dsp:sp>
    <dsp:sp modelId="{49FA6116-56A6-4445-902C-59E4BABA6671}">
      <dsp:nvSpPr>
        <dsp:cNvPr id="0" name=""/>
        <dsp:cNvSpPr/>
      </dsp:nvSpPr>
      <dsp:spPr>
        <a:xfrm>
          <a:off x="911860" y="250"/>
          <a:ext cx="3966990" cy="3966990"/>
        </a:xfrm>
        <a:prstGeom prst="circularArrow">
          <a:avLst>
            <a:gd name="adj1" fmla="val 5197"/>
            <a:gd name="adj2" fmla="val 335699"/>
            <a:gd name="adj3" fmla="val 12298827"/>
            <a:gd name="adj4" fmla="val 10770187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77F2E-5161-43A1-82AF-0AFA03D08227}">
      <dsp:nvSpPr>
        <dsp:cNvPr id="0" name=""/>
        <dsp:cNvSpPr/>
      </dsp:nvSpPr>
      <dsp:spPr>
        <a:xfrm>
          <a:off x="1285906" y="31112"/>
          <a:ext cx="1057298" cy="105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i="1" u="none" kern="1200" dirty="0">
              <a:solidFill>
                <a:srgbClr val="006EAB"/>
              </a:solidFill>
              <a:latin typeface="Arial"/>
              <a:ea typeface="+mn-ea"/>
              <a:cs typeface="+mn-cs"/>
            </a:rPr>
            <a:t>DK Life science</a:t>
          </a:r>
        </a:p>
      </dsp:txBody>
      <dsp:txXfrm>
        <a:off x="1285906" y="31112"/>
        <a:ext cx="1057298" cy="1057298"/>
      </dsp:txXfrm>
    </dsp:sp>
    <dsp:sp modelId="{1F069759-3DBC-40B7-A727-1814DF96DA80}">
      <dsp:nvSpPr>
        <dsp:cNvPr id="0" name=""/>
        <dsp:cNvSpPr/>
      </dsp:nvSpPr>
      <dsp:spPr>
        <a:xfrm>
          <a:off x="865645" y="250"/>
          <a:ext cx="3966990" cy="3966990"/>
        </a:xfrm>
        <a:prstGeom prst="circularArrow">
          <a:avLst>
            <a:gd name="adj1" fmla="val 5197"/>
            <a:gd name="adj2" fmla="val 335699"/>
            <a:gd name="adj3" fmla="val 16866588"/>
            <a:gd name="adj4" fmla="val 15197713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B56DF-B6C3-4315-980E-FA3FA461EDE0}" type="datetimeFigureOut">
              <a:rPr lang="da-DK" smtClean="0"/>
              <a:t>31-01-2025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F086F-3174-46B7-BCA3-C0A7A5138E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38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F086F-3174-46B7-BCA3-C0A7A5138E0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599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705DF-6E45-6845-86ED-B19709EADAC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7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705DF-6E45-6845-86ED-B19709EADAC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7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B705DF-6E45-6845-86ED-B19709EADAC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7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F086F-3174-46B7-BCA3-C0A7A5138E0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71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ACAB3-A6CB-1E8D-77D3-E60B2E9EA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4A01ECE-6399-FFED-DC6B-5BF1D1233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A9E486-64AB-FFE7-0B2E-B784AEB0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43ED-666A-4DF1-9E2D-02EDD5263403}" type="datetime1">
              <a:rPr lang="en-US" smtClean="0"/>
              <a:t>1/31/2025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E098F4-DF6D-374A-AA8B-EE62436F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7C7201-B1E5-62AC-F907-B7D09D3F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36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13733C80-4C87-54F8-9FB2-B17CF66371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5586360-B298-EAE6-26C7-1E84E60D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440C-1863-4CCD-8124-F809DFCE4FF9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E2829D-58F2-00C7-7755-B3947589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452700-DE28-F110-CFC2-5F3DDF32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793B453-B0D0-A64E-D7DB-CB5886A5B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241925"/>
            <a:ext cx="12192000" cy="1616075"/>
          </a:xfrm>
          <a:solidFill>
            <a:schemeClr val="accent1"/>
          </a:solidFill>
        </p:spPr>
        <p:txBody>
          <a:bodyPr/>
          <a:lstStyle>
            <a:lvl1pPr>
              <a:defRPr i="1"/>
            </a:lvl1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CBB81D3-010C-C897-75DF-B0EEAA770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5300" y="5646738"/>
            <a:ext cx="8659813" cy="850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07077-9AA8-DAE4-7BCE-E2D46968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031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5586360-B298-EAE6-26C7-1E84E60D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05B36-1AAF-479D-83BF-495615FC3624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E2829D-58F2-00C7-7755-B3947589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452700-DE28-F110-CFC2-5F3DDF32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793B453-B0D0-A64E-D7DB-CB5886A5BF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241925"/>
            <a:ext cx="12192000" cy="1616075"/>
          </a:xfrm>
          <a:solidFill>
            <a:schemeClr val="accent2"/>
          </a:solidFill>
        </p:spPr>
        <p:txBody>
          <a:bodyPr/>
          <a:lstStyle>
            <a:lvl1pPr>
              <a:defRPr i="1"/>
            </a:lvl1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07077-9AA8-DAE4-7BCE-E2D46968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667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76EED20-EB1C-C716-AA25-706566DD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114D-46FC-408F-9D22-9A4F7F3518C4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D231483-8C7B-E22B-F820-EBF966EA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8E2BCA3-DC32-6C7E-6EFB-591D237F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0FA1923-3F56-4106-2BDF-98252F4C2C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13213" cy="68580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021CAB3-FFA0-E594-CA78-CB7F27D119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5769" y="1987062"/>
            <a:ext cx="6851406" cy="43296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6872A74-4473-BEDA-B6DA-F98F84285D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239" y="1987062"/>
            <a:ext cx="3330208" cy="391338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230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- skriftstr 2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39DE8C6-D619-BD2A-8905-2506DA20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D4F2-8DF0-4A8F-B26A-26C4ED34DE3F}" type="datetime1">
              <a:rPr lang="en-US" smtClean="0"/>
              <a:t>1/31/2025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233585A-F3A9-38DD-3504-9A4EBAE9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226A8BA-C864-9E59-FDCE-D4EF2CEB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F647DA2-F9BA-8D09-EBF2-1F71907C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503238"/>
            <a:ext cx="8839200" cy="756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8258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1402D3A7-EF00-C79C-E0C8-3447F9C7EA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42438" y="0"/>
            <a:ext cx="2847975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6F920C1D-1D48-AAF3-D28B-8998D83864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13213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EDE524-0A69-F8C4-878A-BC819F70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03237"/>
            <a:ext cx="3322313" cy="2799799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53F627-380C-5F55-AB77-91C4EEB8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522B6-7330-410A-963A-421B0FC13C57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B09E04-D7BF-94A7-AACE-5C95474F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7A20D72-869C-AAA8-4C71-16F8306E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9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1402D3A7-EF00-C79C-E0C8-3447F9C7EA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847975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6F920C1D-1D48-AAF3-D28B-8998D83864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7975" y="0"/>
            <a:ext cx="3787775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53F627-380C-5F55-AB77-91C4EEB8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9D49-E8D2-483F-898D-3106BD9386C8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B09E04-D7BF-94A7-AACE-5C95474F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7A20D72-869C-AAA8-4C71-16F8306E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C00FD5C-4006-52A4-96EB-6D7587B6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31" y="1136283"/>
            <a:ext cx="3322313" cy="2799799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C3021A0F-A6EE-F79C-7CC2-8E0DFBBEAF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8705" y="1969477"/>
            <a:ext cx="4848469" cy="4026511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2370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658B57C-6B27-9CA1-75DE-1EA3C6F7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04A1-3C1C-4A82-83D8-32166778199A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8995929-ED21-C162-7A75-AF38FAE6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2C6496B-881B-783B-14BE-10F071D0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0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A21FD-970B-0384-2D92-27831872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1166327"/>
            <a:ext cx="4870449" cy="3237721"/>
          </a:xfrm>
        </p:spPr>
        <p:txBody>
          <a:bodyPr anchor="t"/>
          <a:lstStyle>
            <a:lvl1pPr>
              <a:defRPr sz="3600" b="1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1018D31-810C-E3E7-8623-247DC4E8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54E4-916D-4192-B33C-1E44107205D6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AEB7097-D351-59E1-EF15-27BD40E8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BB0552F-4AF4-5882-3D3C-92286C27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9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F61C1DD-1085-8A7E-6E22-74B258CCD06B}"/>
              </a:ext>
            </a:extLst>
          </p:cNvPr>
          <p:cNvSpPr/>
          <p:nvPr userDrawn="1"/>
        </p:nvSpPr>
        <p:spPr>
          <a:xfrm>
            <a:off x="0" y="0"/>
            <a:ext cx="41116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34F72FB-2202-10B5-84BE-3A61427D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5006-4559-486E-AD8D-082AD1CB2BDB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E64C7BC-E117-B877-DBDA-E01A2652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ACC4EB3-F4FB-A97A-5CC4-CF6B2668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C9756D6-B43E-3FF0-879D-8ACAB62A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476250"/>
            <a:ext cx="3277454" cy="2517822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F6DB9CEB-44B0-A63E-2E53-50E1CD494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3312366"/>
            <a:ext cx="3277455" cy="29249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317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CC8BD73-7CED-8D50-2E60-1D5C748E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961A-7289-49A0-AB5B-A96B26620A9A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5D5E76-0C5A-D0B4-3127-25F891D2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E90B5EB-ACD2-094A-0970-015F7E65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0E2324E-738F-B54E-83E9-B99EFD859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F3D2355-67A8-1583-8F74-E501C02167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8788" y="476250"/>
            <a:ext cx="3608386" cy="2521474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billede 8">
            <a:extLst>
              <a:ext uri="{FF2B5EF4-FFF2-40B4-BE49-F238E27FC236}">
                <a16:creationId xmlns:a16="http://schemas.microsoft.com/office/drawing/2014/main" id="{4C75D13C-EC20-9BEC-4C19-A3DD02D153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8788" y="3860276"/>
            <a:ext cx="3608386" cy="2521474"/>
          </a:xfrm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31DFD-6F94-ECA4-1F7B-F233D0BE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767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976EA-1B77-8A46-3BCF-1325E436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480556"/>
            <a:ext cx="8662986" cy="756000"/>
          </a:xfrm>
        </p:spPr>
        <p:txBody>
          <a:bodyPr wrap="none"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76E421-0028-5146-B4DB-68511561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959428"/>
            <a:ext cx="11183937" cy="428738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58454C-5534-0E06-580D-8071E75C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0E35-B684-4A16-9D12-D5C5A7888165}" type="datetime1">
              <a:rPr lang="en-US" smtClean="0"/>
              <a:t>1/31/2025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5B482EA-D755-259C-8482-A2A9E509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867BD7-A2D1-045C-2A36-9747312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2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0E2324E-738F-B54E-83E9-B99EFD859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06513"/>
            <a:ext cx="12192000" cy="3429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CC8BD73-7CED-8D50-2E60-1D5C748E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35DF-D2E0-4597-81DE-F6F1A29FBFDA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5D5E76-0C5A-D0B4-3127-25F891D2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E90B5EB-ACD2-094A-0970-015F7E65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F3D2355-67A8-1583-8F74-E501C02167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9" y="476250"/>
            <a:ext cx="3608386" cy="2521474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billede 8">
            <a:extLst>
              <a:ext uri="{FF2B5EF4-FFF2-40B4-BE49-F238E27FC236}">
                <a16:creationId xmlns:a16="http://schemas.microsoft.com/office/drawing/2014/main" id="{4C75D13C-EC20-9BEC-4C19-A3DD02D153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9" y="3860276"/>
            <a:ext cx="3608386" cy="2521474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1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85987F6-965C-2BE7-9410-B6E466D01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861" y="3067295"/>
            <a:ext cx="6096000" cy="3790705"/>
          </a:xfrm>
        </p:spPr>
        <p:txBody>
          <a:bodyPr/>
          <a:lstStyle>
            <a:lvl1pPr marL="0" indent="0">
              <a:buNone/>
              <a:defRPr i="1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94A3A2DE-D2C9-84EB-E4B8-E0C489EE88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067295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219EA8E-BD7C-73BC-3759-27E84237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A8B7-46C1-48CA-B4AA-7B757FDD9FAA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DE78E9F-0B6C-48A4-367A-ECB50F97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13C9A39-7D11-2D8D-D4F4-217D936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0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7997E-EFE0-63BE-2A9D-476F20BB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250302"/>
            <a:ext cx="4268787" cy="17437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F38978-0992-72FA-32B6-F9BDB66FB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138" y="1592263"/>
            <a:ext cx="5810250" cy="4268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765C31-3104-2BC6-49C4-6E6174C5D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3312366"/>
            <a:ext cx="4268787" cy="25566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3F84183-E505-3FC3-C61C-FD96299D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17EF-85A2-4D88-9254-006B36572254}" type="datetime1">
              <a:rPr lang="en-US" smtClean="0"/>
              <a:t>1/31/2025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FAE249-F3F7-D954-A27F-DF9DDF5A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D3572F-EB5A-FB4C-2E1C-2710DBC0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05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29B7C70-ACA2-8FFA-A068-C6D9827BF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45137" y="1240971"/>
            <a:ext cx="6142037" cy="49963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126DCA8-9B65-B930-439C-87847ADF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9675-5468-45C7-9ACB-8509695B2C6F}" type="datetime1">
              <a:rPr lang="en-US" smtClean="0"/>
              <a:t>1/31/2025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055C56-0C34-D927-7342-945C9D61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D9842D4-0B07-A4E2-31A9-BB1EF71A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C0AE0C1-94EC-098A-84C7-FAB0A30F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240971"/>
            <a:ext cx="4386003" cy="1753101"/>
          </a:xfrm>
        </p:spPr>
        <p:txBody>
          <a:bodyPr anchor="b">
            <a:noAutofit/>
          </a:bodyPr>
          <a:lstStyle>
            <a:lvl1pPr>
              <a:defRPr sz="4000" b="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8E705B1B-95FE-104C-A298-213C71316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3312366"/>
            <a:ext cx="4386003" cy="29249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69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1CCC8E-AF7C-69B9-353E-603C0556A1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111625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126DCA8-9B65-B930-439C-87847ADF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E791-0FD1-4306-93CF-C070F0DAC407}" type="datetime1">
              <a:rPr lang="en-US" smtClean="0"/>
              <a:t>1/31/2025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055C56-0C34-D927-7342-945C9D61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D9842D4-0B07-A4E2-31A9-BB1EF71A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C0AE0C1-94EC-098A-84C7-FAB0A30F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476250"/>
            <a:ext cx="3608386" cy="2517822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8E705B1B-95FE-104C-A298-213C71316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3312366"/>
            <a:ext cx="3277455" cy="29249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633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3EED1-2ED7-A09C-962F-08FD9D78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E02D9E9-A214-68F0-082C-4A7B71576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C43756-8F57-4B4F-2254-B9950EFF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F7E4-CAB4-4018-B6A5-7465C74B9DBB}" type="datetime1">
              <a:rPr lang="en-US" smtClean="0"/>
              <a:t>1/31/2025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2465F6-F5B2-02EF-7699-DE9392CD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4E69B5-71FC-5C4D-32DD-A3CD9B7C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7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E9ABB31-FC0F-4DA5-337A-1B73BDF20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888E793-AD28-2C91-97EF-462D6B5BB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388957-4021-BAD6-17A5-51510D97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3655-B1DE-434B-9187-28B8C456AC99}" type="datetime1">
              <a:rPr lang="en-US" smtClean="0"/>
              <a:t>1/31/2025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D52E8A-38A7-E68C-4D71-51B94C2C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4284EF-A0C1-A1B8-7744-883E436E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9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472B28D6-F106-ABF2-D4EB-A4DA728621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495800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671467-172B-5574-CE7A-77523A65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F03B-0769-471D-BA31-76A579868802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414E5E7-3E1C-7377-5B47-DF99BD91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96544C-A42F-452A-FE09-C6E64B1D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82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-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16" y="288000"/>
            <a:ext cx="11517001" cy="1260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EAB5-D7ED-4E9F-9D32-4D05A96B83C6}" type="datetime1">
              <a:rPr lang="en-US" smtClean="0"/>
              <a:t>1/31/2025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766" y="1583633"/>
            <a:ext cx="11517001" cy="4354992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27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336C7DD-71B8-0616-EE6E-8D7004ED20D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3238" y="1592262"/>
            <a:ext cx="3608387" cy="2030169"/>
          </a:xfrm>
        </p:spPr>
        <p:txBody>
          <a:bodyPr/>
          <a:lstStyle/>
          <a:p>
            <a:endParaRPr lang="da-DK"/>
          </a:p>
        </p:txBody>
      </p:sp>
      <p:sp>
        <p:nvSpPr>
          <p:cNvPr id="8" name="Pladsholder til billede 6">
            <a:extLst>
              <a:ext uri="{FF2B5EF4-FFF2-40B4-BE49-F238E27FC236}">
                <a16:creationId xmlns:a16="http://schemas.microsoft.com/office/drawing/2014/main" id="{E48678EE-292F-2131-9A9D-FB3DB62D9BC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91013" y="1592262"/>
            <a:ext cx="3608387" cy="2030169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billede 6">
            <a:extLst>
              <a:ext uri="{FF2B5EF4-FFF2-40B4-BE49-F238E27FC236}">
                <a16:creationId xmlns:a16="http://schemas.microsoft.com/office/drawing/2014/main" id="{7E97332E-07BC-1793-A0D9-99519978AA4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78788" y="1592262"/>
            <a:ext cx="3608387" cy="4905375"/>
          </a:xfrm>
        </p:spPr>
        <p:txBody>
          <a:bodyPr/>
          <a:lstStyle/>
          <a:p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5EE5E86-CEB8-F65A-96AF-815375EA5E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3238" y="3815862"/>
            <a:ext cx="3608387" cy="2681775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i="1"/>
            </a:lvl1pPr>
            <a:lvl2pPr marL="457200" indent="0">
              <a:buNone/>
              <a:defRPr i="1"/>
            </a:lvl2pPr>
            <a:lvl3pPr marL="914400" indent="0">
              <a:buNone/>
              <a:defRPr i="1"/>
            </a:lvl3pPr>
            <a:lvl4pPr marL="1371600" indent="0">
              <a:buNone/>
              <a:defRPr i="1"/>
            </a:lvl4pPr>
            <a:lvl5pPr marL="1828800" indent="0">
              <a:buNone/>
              <a:defRPr i="1"/>
            </a:lvl5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EDFF3B3-5494-43BA-CAA0-E6C757BD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6A498399-753A-303A-0D2D-FDB04D886D7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91012" y="3815862"/>
            <a:ext cx="3608387" cy="2675975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68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55B1888-8F0F-4AE3-2ECD-5AAEB0884B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592264"/>
            <a:ext cx="12192000" cy="3175679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Klik for at ændre farve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2F98F-5991-F795-D2CD-E470AE40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9" y="2387196"/>
            <a:ext cx="11165275" cy="1354154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972ABB-8168-A96F-FDA8-3CD4424D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3259-33EE-47A9-AAA6-2C6DBC6E5EBA}" type="datetime1">
              <a:rPr lang="en-US" smtClean="0"/>
              <a:t>1/31/2025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EA2322-9897-40C3-3E12-E7ACD8E6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E94381-5B0B-6455-86F7-36D91A0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8344CB6-FCED-77A2-5752-2C3CA6662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5112" y="3996964"/>
            <a:ext cx="1980000" cy="1771422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100" i="1"/>
            </a:lvl1pPr>
          </a:lstStyle>
          <a:p>
            <a:pPr lvl="0"/>
            <a:r>
              <a:rPr lang="da-DK" dirty="0"/>
              <a:t>Klik for at ændre farve eller slet boks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EBFEF24D-56F1-8FA5-106B-E3714C7255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836" y="3750709"/>
            <a:ext cx="6047532" cy="4016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46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dias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916" y="288000"/>
            <a:ext cx="11517001" cy="1260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31. januar 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766" y="1583633"/>
            <a:ext cx="11517001" cy="4354992"/>
          </a:xfrm>
          <a:noFill/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34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1A16F-8231-56BB-38DF-CF213258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6F2FD7-DC3D-658B-5487-1DF902242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978089"/>
            <a:ext cx="5516562" cy="419887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183ADBD-FD92-B0F8-3DA8-49EC9A576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78089"/>
            <a:ext cx="5514975" cy="4198874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2C8775B-5AB2-3EA6-7E17-857A616C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F513-2BB2-4C12-8652-9C0466C2A81B}" type="datetime1">
              <a:rPr lang="en-US" smtClean="0"/>
              <a:t>1/31/2025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B15710-F69B-92C8-0896-1691600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69DEBE3-B36A-2E07-1B5E-44E1DB0C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6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8D2A84-54DA-707D-700E-9F4CEC0A1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643839"/>
            <a:ext cx="549433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52B8F9-DB91-DD6C-9BEC-7E0E84B0C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238" y="2505075"/>
            <a:ext cx="5494337" cy="36845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88BB793-FB56-1219-B398-FD539A5CE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43839"/>
            <a:ext cx="5514975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51437F2-0754-FE69-2680-B73ED2561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14975" cy="36845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E253833-9209-35E9-0C9C-E00CAD7E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01DE-E9FF-463C-83E8-EF39AE4234E7}" type="datetime1">
              <a:rPr lang="en-US" smtClean="0"/>
              <a:t>1/31/2025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1F98CCA-7E31-B2AF-711E-8DAFE79B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0A8E957-C69B-6B55-DAEB-751640FE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B02F9BF-6B74-05BF-0218-C04F3CB4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03238"/>
            <a:ext cx="11183937" cy="7560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4342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- skriftstr.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FF0C5-9E44-9757-606B-37D3E3E1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39DE8C6-D619-BD2A-8905-2506DA20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4065-C5F4-4892-BFC6-03D11F9F4F8C}" type="datetime1">
              <a:rPr lang="en-US" smtClean="0"/>
              <a:t>1/31/2025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233585A-F3A9-38DD-3504-9A4EBAE9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226A8BA-C864-9E59-FDCE-D4EF2CEB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31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 - skriftstr.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FF0C5-9E44-9757-606B-37D3E3E1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39DE8C6-D619-BD2A-8905-2506DA20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B262-D5BE-461A-97C7-B60943F786C3}" type="datetime1">
              <a:rPr lang="en-US" smtClean="0"/>
              <a:t>1/31/2025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233585A-F3A9-38DD-3504-9A4EBAE9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226A8BA-C864-9E59-FDCE-D4EF2CEB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3E1F1494-C757-A42D-3CE1-1D4BFC2669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592263"/>
            <a:ext cx="12192000" cy="49053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da-DK" dirty="0"/>
              <a:t>Klik for at ændre farve</a:t>
            </a:r>
          </a:p>
        </p:txBody>
      </p:sp>
    </p:spTree>
    <p:extLst>
      <p:ext uri="{BB962C8B-B14F-4D97-AF65-F5344CB8AC3E}">
        <p14:creationId xmlns:p14="http://schemas.microsoft.com/office/powerpoint/2010/main" val="14024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6D64E-A113-093D-76BB-5CDCA2CA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206623"/>
            <a:ext cx="11183937" cy="756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39E804-CCCF-67E8-42C5-F8067006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4EFD-4C8D-4156-A3B8-613E4C68E0D7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7E358C7-00A0-698D-20C6-A3773615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956C47-A077-4485-112D-242CDD39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54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FF0C5-9E44-9757-606B-37D3E3E1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39DE8C6-D619-BD2A-8905-2506DA20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9AF3-86BE-404C-BA03-2571DB3991DC}" type="datetime1">
              <a:rPr lang="en-US" smtClean="0"/>
              <a:t>1/31/2025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233585A-F3A9-38DD-3504-9A4EBAE9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226A8BA-C864-9E59-FDCE-D4EF2CEB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450AC04C-AAE9-19EE-F2A7-7E2CA34D16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008188"/>
            <a:ext cx="4868862" cy="4849812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EEA14DD-8B68-302A-8B73-F0E3D56FE5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8862" y="2008188"/>
            <a:ext cx="7323138" cy="4849812"/>
          </a:xfrm>
          <a:solidFill>
            <a:schemeClr val="accent1"/>
          </a:solidFill>
        </p:spPr>
        <p:txBody>
          <a:bodyPr/>
          <a:lstStyle>
            <a:lvl1pPr>
              <a:defRPr i="1"/>
            </a:lvl1pPr>
          </a:lstStyle>
          <a:p>
            <a:pPr lvl="0"/>
            <a:r>
              <a:rPr lang="da-DK" dirty="0"/>
              <a:t>Klik for at ændre farve på boks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AD12FFF-8A5A-0FB3-FEE9-F1DD895B3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3688" y="2771775"/>
            <a:ext cx="6313487" cy="3582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528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71CC8EE-EFD0-F353-E481-DDF54BF9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665D47-76DE-28E9-A371-17981F94B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1628774"/>
            <a:ext cx="11183937" cy="4618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0EFAF6-121E-6675-D4C4-C5CD16C48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441C501-3F9B-487E-8AE7-42F2236D17DD}" type="datetime1">
              <a:rPr lang="en-US" smtClean="0"/>
              <a:t>1/31/2025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B6F92-0A0D-AF3E-C502-8C1412F5F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2C2A26-2093-C0F6-99FD-FFF4F30DB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E0C0D50-2400-4E5B-9A98-192BC3EF21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Picture 48" descr="H:\Lægemiddelstyrelsen\5779 LMS PowerPoint skabelon\ 5779 Grundmaterialer\LMST_pos_rgb_UK_520mm.emf">
            <a:extLst>
              <a:ext uri="{FF2B5EF4-FFF2-40B4-BE49-F238E27FC236}">
                <a16:creationId xmlns:a16="http://schemas.microsoft.com/office/drawing/2014/main" id="{6C1DDEA6-B84C-36E5-FC51-5A842D5A4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932" y="478189"/>
            <a:ext cx="1908000" cy="5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9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6" r:id="rId7"/>
    <p:sldLayoutId id="2147483688" r:id="rId8"/>
    <p:sldLayoutId id="2147483671" r:id="rId9"/>
    <p:sldLayoutId id="2147483672" r:id="rId10"/>
    <p:sldLayoutId id="2147483681" r:id="rId11"/>
    <p:sldLayoutId id="2147483673" r:id="rId12"/>
    <p:sldLayoutId id="2147483660" r:id="rId13"/>
    <p:sldLayoutId id="2147483677" r:id="rId14"/>
    <p:sldLayoutId id="2147483682" r:id="rId15"/>
    <p:sldLayoutId id="2147483655" r:id="rId16"/>
    <p:sldLayoutId id="2147483698" r:id="rId17"/>
    <p:sldLayoutId id="2147483697" r:id="rId18"/>
    <p:sldLayoutId id="2147483674" r:id="rId19"/>
    <p:sldLayoutId id="2147483683" r:id="rId20"/>
    <p:sldLayoutId id="2147483670" r:id="rId21"/>
    <p:sldLayoutId id="2147483656" r:id="rId22"/>
    <p:sldLayoutId id="2147483657" r:id="rId23"/>
    <p:sldLayoutId id="2147483678" r:id="rId24"/>
    <p:sldLayoutId id="2147483658" r:id="rId25"/>
    <p:sldLayoutId id="2147483659" r:id="rId26"/>
    <p:sldLayoutId id="2147483680" r:id="rId27"/>
    <p:sldLayoutId id="2147483685" r:id="rId28"/>
    <p:sldLayoutId id="2147483695" r:id="rId29"/>
    <p:sldLayoutId id="2147483699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999" userDrawn="1">
          <p15:clr>
            <a:srgbClr val="F26B43"/>
          </p15:clr>
        </p15:guide>
        <p15:guide id="5" pos="1112" userDrawn="1">
          <p15:clr>
            <a:srgbClr val="F26B43"/>
          </p15:clr>
        </p15:guide>
        <p15:guide id="6" pos="1794" userDrawn="1">
          <p15:clr>
            <a:srgbClr val="F26B43"/>
          </p15:clr>
        </p15:guide>
        <p15:guide id="7" pos="1908" userDrawn="1">
          <p15:clr>
            <a:srgbClr val="F26B43"/>
          </p15:clr>
        </p15:guide>
        <p15:guide id="8" pos="2590" userDrawn="1">
          <p15:clr>
            <a:srgbClr val="F26B43"/>
          </p15:clr>
        </p15:guide>
        <p15:guide id="9" pos="2703" userDrawn="1">
          <p15:clr>
            <a:srgbClr val="F26B43"/>
          </p15:clr>
        </p15:guide>
        <p15:guide id="10" pos="3385" userDrawn="1">
          <p15:clr>
            <a:srgbClr val="F26B43"/>
          </p15:clr>
        </p15:guide>
        <p15:guide id="11" pos="3499" userDrawn="1">
          <p15:clr>
            <a:srgbClr val="F26B43"/>
          </p15:clr>
        </p15:guide>
        <p15:guide id="12" pos="4180" userDrawn="1">
          <p15:clr>
            <a:srgbClr val="F26B43"/>
          </p15:clr>
        </p15:guide>
        <p15:guide id="13" pos="4294" userDrawn="1">
          <p15:clr>
            <a:srgbClr val="F26B43"/>
          </p15:clr>
        </p15:guide>
        <p15:guide id="14" pos="4976" userDrawn="1">
          <p15:clr>
            <a:srgbClr val="F26B43"/>
          </p15:clr>
        </p15:guide>
        <p15:guide id="15" pos="5089" userDrawn="1">
          <p15:clr>
            <a:srgbClr val="F26B43"/>
          </p15:clr>
        </p15:guide>
        <p15:guide id="16" pos="5771" userDrawn="1">
          <p15:clr>
            <a:srgbClr val="F26B43"/>
          </p15:clr>
        </p15:guide>
        <p15:guide id="17" pos="5885" userDrawn="1">
          <p15:clr>
            <a:srgbClr val="F26B43"/>
          </p15:clr>
        </p15:guide>
        <p15:guide id="18" pos="6567" userDrawn="1">
          <p15:clr>
            <a:srgbClr val="F26B43"/>
          </p15:clr>
        </p15:guide>
        <p15:guide id="19" pos="6680" userDrawn="1">
          <p15:clr>
            <a:srgbClr val="F26B43"/>
          </p15:clr>
        </p15:guide>
        <p15:guide id="20" pos="7362" userDrawn="1">
          <p15:clr>
            <a:srgbClr val="F26B43"/>
          </p15:clr>
        </p15:guide>
        <p15:guide id="21" orient="horz" userDrawn="1">
          <p15:clr>
            <a:srgbClr val="F26B43"/>
          </p15:clr>
        </p15:guide>
        <p15:guide id="22" orient="horz" pos="4320" userDrawn="1">
          <p15:clr>
            <a:srgbClr val="F26B43"/>
          </p15:clr>
        </p15:guide>
        <p15:guide id="23" orient="horz" pos="300" userDrawn="1">
          <p15:clr>
            <a:srgbClr val="F26B43"/>
          </p15:clr>
        </p15:guide>
        <p15:guide id="24" orient="horz" pos="4093" userDrawn="1">
          <p15:clr>
            <a:srgbClr val="F26B43"/>
          </p15:clr>
        </p15:guide>
        <p15:guide id="26" orient="horz" pos="10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26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microsoft.com/office/2007/relationships/diagramDrawing" Target="../diagrams/drawing2.xml"/><Relationship Id="rId1" Type="http://schemas.openxmlformats.org/officeDocument/2006/relationships/slideLayout" Target="../slideLayouts/slideLayout30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24" Type="http://schemas.openxmlformats.org/officeDocument/2006/relationships/image" Target="../media/image20.sv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diagramColors" Target="../diagrams/colors2.xml"/><Relationship Id="rId10" Type="http://schemas.microsoft.com/office/2007/relationships/diagramDrawing" Target="../diagrams/drawing1.xml"/><Relationship Id="rId19" Type="http://schemas.openxmlformats.org/officeDocument/2006/relationships/image" Target="../media/image15.png"/><Relationship Id="rId4" Type="http://schemas.openxmlformats.org/officeDocument/2006/relationships/image" Target="../media/image5.sv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0.svg"/><Relationship Id="rId22" Type="http://schemas.openxmlformats.org/officeDocument/2006/relationships/image" Target="../media/image18.png"/><Relationship Id="rId27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hyperlink" Target="https://www.hma.eu/about-hma/working-groups/clinical-trials-coordination-group.html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hyperlink" Target="https://health.ec.europa.eu/document/download/47ad006a-6ad4-488d-bb51-ab91d11e2871_en?filename=2017_06_28_recommendation_on_axmps.pdf" TargetMode="Externa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laegemiddelstyrelsen.dk/da/godkendelse/kliniske-forsoeg/kombinationsstudier-med-klinisk-forsoeg-og-samtidig-ydeevneundersoegelse-af-et-ivd/" TargetMode="External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s://health.ec.europa.eu/medical-devices-topics-interest/combined-studies_en" TargetMode="External"/><Relationship Id="rId4" Type="http://schemas.openxmlformats.org/officeDocument/2006/relationships/hyperlink" Target="https://laegemiddelstyrelsen.dk/da/special/regulering-af-innovative-laegemidler-herunder-atmp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accelerating-clinical-trials.europa.eu/our-work/consolidated-advice-clinical-trials_en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hyperlink" Target="https://laegemiddelstyrelsen.dk/da/godkendelse/kliniske-forsoeg/" TargetMode="External"/><Relationship Id="rId4" Type="http://schemas.openxmlformats.org/officeDocument/2006/relationships/hyperlink" Target="mailto:kf@dkma.d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dendørs, sky, vand, bygning&#10;&#10;Automatisk genereret beskrivelse">
            <a:extLst>
              <a:ext uri="{FF2B5EF4-FFF2-40B4-BE49-F238E27FC236}">
                <a16:creationId xmlns:a16="http://schemas.microsoft.com/office/drawing/2014/main" id="{7D29F43A-363A-5609-B263-2BFB6C1FC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r="13610"/>
          <a:stretch/>
        </p:blipFill>
        <p:spPr>
          <a:xfrm>
            <a:off x="503239" y="476250"/>
            <a:ext cx="6132512" cy="602138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FBE622E8-019C-DCF6-05D8-D086E680716E}"/>
              </a:ext>
            </a:extLst>
          </p:cNvPr>
          <p:cNvSpPr/>
          <p:nvPr/>
        </p:nvSpPr>
        <p:spPr>
          <a:xfrm>
            <a:off x="4292599" y="2534261"/>
            <a:ext cx="7396162" cy="2670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da-DK" sz="3600" b="1" dirty="0">
                <a:solidFill>
                  <a:schemeClr val="bg1"/>
                </a:solidFill>
              </a:rPr>
              <a:t>Lægemiddelstyrelsens </a:t>
            </a:r>
          </a:p>
          <a:p>
            <a:r>
              <a:rPr lang="da-DK" sz="3600" b="1" dirty="0">
                <a:solidFill>
                  <a:schemeClr val="bg1"/>
                </a:solidFill>
              </a:rPr>
              <a:t>ambitioner og mål for </a:t>
            </a:r>
          </a:p>
          <a:p>
            <a:r>
              <a:rPr lang="da-DK" sz="3600" b="1" dirty="0">
                <a:solidFill>
                  <a:schemeClr val="bg1"/>
                </a:solidFill>
              </a:rPr>
              <a:t>kliniske forsøg i Danmark</a:t>
            </a:r>
          </a:p>
          <a:p>
            <a:r>
              <a:rPr lang="da-DK" sz="3600" b="1" dirty="0">
                <a:solidFill>
                  <a:schemeClr val="bg1"/>
                </a:solidFill>
              </a:rPr>
              <a:t>og EU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55F5E90-6EEA-C75E-43C3-737B3300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83E6714-1D57-4CC4-8137-88EEA81E35FF}"/>
              </a:ext>
            </a:extLst>
          </p:cNvPr>
          <p:cNvSpPr/>
          <p:nvPr/>
        </p:nvSpPr>
        <p:spPr>
          <a:xfrm>
            <a:off x="6624974" y="5950096"/>
            <a:ext cx="5186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Dialogmøde om CTR 30. januar 2025</a:t>
            </a:r>
          </a:p>
          <a:p>
            <a:r>
              <a:rPr lang="da-DK" dirty="0"/>
              <a:t>Lene Grejs Petersen, Sektion for Kliniske Forsøg</a:t>
            </a:r>
          </a:p>
        </p:txBody>
      </p:sp>
    </p:spTree>
    <p:extLst>
      <p:ext uri="{BB962C8B-B14F-4D97-AF65-F5344CB8AC3E}">
        <p14:creationId xmlns:p14="http://schemas.microsoft.com/office/powerpoint/2010/main" val="876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ABF9A-CC50-449D-8FFF-B3675C4D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Innovation i det </a:t>
            </a:r>
            <a:r>
              <a:rPr lang="en-GB" sz="2800" dirty="0" err="1"/>
              <a:t>danske</a:t>
            </a:r>
            <a:r>
              <a:rPr lang="en-GB" sz="2800" dirty="0"/>
              <a:t> </a:t>
            </a:r>
            <a:r>
              <a:rPr lang="en-GB" sz="2800" dirty="0" err="1"/>
              <a:t>økosystem</a:t>
            </a:r>
            <a:r>
              <a:rPr lang="en-GB" sz="2800" dirty="0"/>
              <a:t> for </a:t>
            </a:r>
            <a:r>
              <a:rPr lang="en-GB" sz="2800" dirty="0" err="1"/>
              <a:t>kliniske</a:t>
            </a:r>
            <a:r>
              <a:rPr lang="en-GB" sz="2800" dirty="0"/>
              <a:t> </a:t>
            </a:r>
            <a:r>
              <a:rPr lang="en-GB" sz="2800" dirty="0" err="1"/>
              <a:t>forsøg</a:t>
            </a:r>
            <a:endParaRPr lang="da-DK" sz="2799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144587F-6B64-403E-B0A9-CE85ED07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1088449">
              <a:defRPr/>
            </a:pPr>
            <a:fld id="{844601DB-ADF3-44C2-834B-2346477CC3E7}" type="slidenum">
              <a:rPr lang="da-DK">
                <a:solidFill>
                  <a:srgbClr val="000000"/>
                </a:solidFill>
                <a:latin typeface="Arial"/>
              </a:rPr>
              <a:pPr algn="l" defTabSz="1088449">
                <a:defRPr/>
              </a:pPr>
              <a:t>2</a:t>
            </a:fld>
            <a:endParaRPr lang="da-DK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" name="Grafik 33" descr="Bestyrelseslokale">
            <a:extLst>
              <a:ext uri="{FF2B5EF4-FFF2-40B4-BE49-F238E27FC236}">
                <a16:creationId xmlns:a16="http://schemas.microsoft.com/office/drawing/2014/main" id="{F595FE2C-0A26-49BC-96D5-E1915900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5402" y="5817342"/>
            <a:ext cx="842163" cy="842163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6714F7D7-94CF-43A2-BBC3-942799FEB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450" y="5859332"/>
            <a:ext cx="1149288" cy="752567"/>
          </a:xfrm>
          <a:prstGeom prst="rect">
            <a:avLst/>
          </a:prstGeom>
        </p:spPr>
      </p:pic>
      <p:grpSp>
        <p:nvGrpSpPr>
          <p:cNvPr id="37" name="Gruppe 36">
            <a:extLst>
              <a:ext uri="{FF2B5EF4-FFF2-40B4-BE49-F238E27FC236}">
                <a16:creationId xmlns:a16="http://schemas.microsoft.com/office/drawing/2014/main" id="{E997366A-471E-4F62-AFB9-9C40BBCDA7A8}"/>
              </a:ext>
            </a:extLst>
          </p:cNvPr>
          <p:cNvGrpSpPr/>
          <p:nvPr/>
        </p:nvGrpSpPr>
        <p:grpSpPr>
          <a:xfrm>
            <a:off x="147247" y="1430263"/>
            <a:ext cx="11500590" cy="4749388"/>
            <a:chOff x="144783" y="1390187"/>
            <a:chExt cx="11503585" cy="4750625"/>
          </a:xfrm>
        </p:grpSpPr>
        <p:graphicFrame>
          <p:nvGraphicFramePr>
            <p:cNvPr id="38" name="Diagram 37">
              <a:extLst>
                <a:ext uri="{FF2B5EF4-FFF2-40B4-BE49-F238E27FC236}">
                  <a16:creationId xmlns:a16="http://schemas.microsoft.com/office/drawing/2014/main" id="{84254846-C241-4AEF-BCA5-0D12997A445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62619094"/>
                </p:ext>
              </p:extLst>
            </p:nvPr>
          </p:nvGraphicFramePr>
          <p:xfrm>
            <a:off x="5948603" y="1683773"/>
            <a:ext cx="5699765" cy="42752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24" name="Grafik 23" descr="Søjlediagram med opadgående tendens">
              <a:extLst>
                <a:ext uri="{FF2B5EF4-FFF2-40B4-BE49-F238E27FC236}">
                  <a16:creationId xmlns:a16="http://schemas.microsoft.com/office/drawing/2014/main" id="{F62FAC13-67BD-4891-A0DD-4FEBBC607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73164" y="4329873"/>
              <a:ext cx="752051" cy="752051"/>
            </a:xfrm>
            <a:prstGeom prst="rect">
              <a:avLst/>
            </a:prstGeom>
          </p:spPr>
        </p:pic>
        <p:pic>
          <p:nvPicPr>
            <p:cNvPr id="28" name="Grafik 27" descr="Atom">
              <a:extLst>
                <a:ext uri="{FF2B5EF4-FFF2-40B4-BE49-F238E27FC236}">
                  <a16:creationId xmlns:a16="http://schemas.microsoft.com/office/drawing/2014/main" id="{2AD86B62-A0B6-4CB6-AE2D-CC6AE545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77799" y="1837770"/>
              <a:ext cx="708170" cy="708170"/>
            </a:xfrm>
            <a:prstGeom prst="rect">
              <a:avLst/>
            </a:prstGeom>
          </p:spPr>
        </p:pic>
        <p:pic>
          <p:nvPicPr>
            <p:cNvPr id="30" name="Grafik 29" descr="Medicin">
              <a:extLst>
                <a:ext uri="{FF2B5EF4-FFF2-40B4-BE49-F238E27FC236}">
                  <a16:creationId xmlns:a16="http://schemas.microsoft.com/office/drawing/2014/main" id="{C28C0768-631C-496B-9833-5C61D47D7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421278" y="1390187"/>
              <a:ext cx="587173" cy="587173"/>
            </a:xfrm>
            <a:prstGeom prst="rect">
              <a:avLst/>
            </a:prstGeom>
          </p:spPr>
        </p:pic>
        <p:pic>
          <p:nvPicPr>
            <p:cNvPr id="32" name="Grafik 31" descr="Nål">
              <a:extLst>
                <a:ext uri="{FF2B5EF4-FFF2-40B4-BE49-F238E27FC236}">
                  <a16:creationId xmlns:a16="http://schemas.microsoft.com/office/drawing/2014/main" id="{E6EE0ACD-3916-4280-83D4-2E8B581FB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754678" y="1596417"/>
              <a:ext cx="587174" cy="587174"/>
            </a:xfrm>
            <a:prstGeom prst="rect">
              <a:avLst/>
            </a:prstGeom>
          </p:spPr>
        </p:pic>
        <p:pic>
          <p:nvPicPr>
            <p:cNvPr id="36" name="Grafik 35" descr="Hjerne">
              <a:extLst>
                <a:ext uri="{FF2B5EF4-FFF2-40B4-BE49-F238E27FC236}">
                  <a16:creationId xmlns:a16="http://schemas.microsoft.com/office/drawing/2014/main" id="{07403A75-ACAD-4AB1-B75C-C96AFD7D9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509624" y="3867862"/>
              <a:ext cx="785416" cy="785416"/>
            </a:xfrm>
            <a:prstGeom prst="rect">
              <a:avLst/>
            </a:prstGeom>
          </p:spPr>
        </p:pic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C0CA5ECD-6EA4-4B14-B83B-A42593C18735}"/>
                </a:ext>
              </a:extLst>
            </p:cNvPr>
            <p:cNvSpPr/>
            <p:nvPr/>
          </p:nvSpPr>
          <p:spPr>
            <a:xfrm>
              <a:off x="8024485" y="2855193"/>
              <a:ext cx="1555466" cy="147711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41" name="Ellipse 4">
              <a:extLst>
                <a:ext uri="{FF2B5EF4-FFF2-40B4-BE49-F238E27FC236}">
                  <a16:creationId xmlns:a16="http://schemas.microsoft.com/office/drawing/2014/main" id="{62D17D34-7096-4CB2-8561-BB760E441562}"/>
                </a:ext>
              </a:extLst>
            </p:cNvPr>
            <p:cNvSpPr txBox="1"/>
            <p:nvPr/>
          </p:nvSpPr>
          <p:spPr>
            <a:xfrm>
              <a:off x="8252278" y="3071511"/>
              <a:ext cx="1099880" cy="1044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84" tIns="21584" rIns="21584" bIns="21584" numCol="1" spcCol="1270" anchor="ctr" anchorCtr="0">
              <a:noAutofit/>
            </a:bodyPr>
            <a:lstStyle/>
            <a:p>
              <a:pPr algn="ctr" defTabSz="7554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da-DK" sz="1699" dirty="0">
                  <a:solidFill>
                    <a:prstClr val="white"/>
                  </a:solidFill>
                  <a:latin typeface="Arial"/>
                </a:rPr>
                <a:t>EU projekter</a:t>
              </a:r>
              <a:endParaRPr lang="en-GB" sz="1699" dirty="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F1675549-6592-419D-BD63-CB012BDE47A3}"/>
                </a:ext>
              </a:extLst>
            </p:cNvPr>
            <p:cNvGrpSpPr/>
            <p:nvPr/>
          </p:nvGrpSpPr>
          <p:grpSpPr>
            <a:xfrm>
              <a:off x="2379572" y="2948971"/>
              <a:ext cx="1555466" cy="1477115"/>
              <a:chOff x="2207302" y="1948286"/>
              <a:chExt cx="1555466" cy="1477115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B663A1D9-4CE4-4140-BF14-57841D4152B7}"/>
                  </a:ext>
                </a:extLst>
              </p:cNvPr>
              <p:cNvSpPr/>
              <p:nvPr/>
            </p:nvSpPr>
            <p:spPr>
              <a:xfrm>
                <a:off x="2207302" y="1948286"/>
                <a:ext cx="1555466" cy="147711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9" name="Ellipse 4">
                <a:extLst>
                  <a:ext uri="{FF2B5EF4-FFF2-40B4-BE49-F238E27FC236}">
                    <a16:creationId xmlns:a16="http://schemas.microsoft.com/office/drawing/2014/main" id="{55C0DA25-FDD0-406F-8806-AA0CFDA35A8F}"/>
                  </a:ext>
                </a:extLst>
              </p:cNvPr>
              <p:cNvSpPr txBox="1"/>
              <p:nvPr/>
            </p:nvSpPr>
            <p:spPr>
              <a:xfrm>
                <a:off x="2416713" y="2031115"/>
                <a:ext cx="1099880" cy="10444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84" tIns="21584" rIns="21584" bIns="21584" numCol="1" spcCol="1270" anchor="ctr" anchorCtr="0">
                <a:noAutofit/>
              </a:bodyPr>
              <a:lstStyle/>
              <a:p>
                <a:pPr algn="ctr" defTabSz="75542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da-DK" sz="1699" dirty="0">
                    <a:solidFill>
                      <a:prstClr val="white"/>
                    </a:solidFill>
                    <a:latin typeface="Arial"/>
                  </a:rPr>
                  <a:t>DK projekter</a:t>
                </a:r>
                <a:endParaRPr lang="en-GB" sz="1699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pic>
          <p:nvPicPr>
            <p:cNvPr id="48" name="Grafik 47" descr="Bestyrelseslokale">
              <a:extLst>
                <a:ext uri="{FF2B5EF4-FFF2-40B4-BE49-F238E27FC236}">
                  <a16:creationId xmlns:a16="http://schemas.microsoft.com/office/drawing/2014/main" id="{CDD3DA2A-2F52-464C-93C0-D3562238B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61859" y="4180847"/>
              <a:ext cx="842382" cy="842382"/>
            </a:xfrm>
            <a:prstGeom prst="rect">
              <a:avLst/>
            </a:prstGeom>
          </p:spPr>
        </p:pic>
        <p:sp>
          <p:nvSpPr>
            <p:cNvPr id="53" name="Pil: bøjet nedad 52">
              <a:extLst>
                <a:ext uri="{FF2B5EF4-FFF2-40B4-BE49-F238E27FC236}">
                  <a16:creationId xmlns:a16="http://schemas.microsoft.com/office/drawing/2014/main" id="{79ABADE0-DE29-4C63-B4AE-A6809563A1E1}"/>
                </a:ext>
              </a:extLst>
            </p:cNvPr>
            <p:cNvSpPr/>
            <p:nvPr/>
          </p:nvSpPr>
          <p:spPr>
            <a:xfrm>
              <a:off x="5021732" y="3372643"/>
              <a:ext cx="1811859" cy="56023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49">
                <a:defRPr/>
              </a:pPr>
              <a:endParaRPr lang="da-DK" sz="2099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Pil: bøjet nedad 53">
              <a:extLst>
                <a:ext uri="{FF2B5EF4-FFF2-40B4-BE49-F238E27FC236}">
                  <a16:creationId xmlns:a16="http://schemas.microsoft.com/office/drawing/2014/main" id="{0890EB04-550C-4F1D-9096-ECC7FADA856B}"/>
                </a:ext>
              </a:extLst>
            </p:cNvPr>
            <p:cNvSpPr/>
            <p:nvPr/>
          </p:nvSpPr>
          <p:spPr>
            <a:xfrm rot="10800000">
              <a:off x="5008450" y="4607313"/>
              <a:ext cx="1811859" cy="56023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49">
                <a:defRPr/>
              </a:pPr>
              <a:endParaRPr lang="da-DK" sz="2099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3" name="Billede 22">
              <a:extLst>
                <a:ext uri="{FF2B5EF4-FFF2-40B4-BE49-F238E27FC236}">
                  <a16:creationId xmlns:a16="http://schemas.microsoft.com/office/drawing/2014/main" id="{CBFB8CCD-8C07-421F-9FE4-9D4B7CB47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043331" y="5809623"/>
              <a:ext cx="508672" cy="331189"/>
            </a:xfrm>
            <a:prstGeom prst="rect">
              <a:avLst/>
            </a:prstGeom>
          </p:spPr>
        </p:pic>
        <p:pic>
          <p:nvPicPr>
            <p:cNvPr id="26" name="Billede 25">
              <a:extLst>
                <a:ext uri="{FF2B5EF4-FFF2-40B4-BE49-F238E27FC236}">
                  <a16:creationId xmlns:a16="http://schemas.microsoft.com/office/drawing/2014/main" id="{1B4E5DF9-DA12-47ED-B327-DD8B1B328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t="2076" b="1520"/>
            <a:stretch/>
          </p:blipFill>
          <p:spPr>
            <a:xfrm>
              <a:off x="6820310" y="1812684"/>
              <a:ext cx="441669" cy="553528"/>
            </a:xfrm>
            <a:prstGeom prst="rect">
              <a:avLst/>
            </a:prstGeom>
          </p:spPr>
        </p:pic>
        <p:pic>
          <p:nvPicPr>
            <p:cNvPr id="29" name="Grafik 28" descr="Smilende ansigt uden udfyldning">
              <a:extLst>
                <a:ext uri="{FF2B5EF4-FFF2-40B4-BE49-F238E27FC236}">
                  <a16:creationId xmlns:a16="http://schemas.microsoft.com/office/drawing/2014/main" id="{6A13A761-3056-43D5-B8ED-8498F3240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330688" y="1885783"/>
              <a:ext cx="441669" cy="441669"/>
            </a:xfrm>
            <a:prstGeom prst="rect">
              <a:avLst/>
            </a:prstGeom>
          </p:spPr>
        </p:pic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4B2998C6-55E4-4CA0-95CF-2878C4F379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22289782"/>
                </p:ext>
              </p:extLst>
            </p:nvPr>
          </p:nvGraphicFramePr>
          <p:xfrm>
            <a:off x="144783" y="1704667"/>
            <a:ext cx="5699765" cy="42752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5" r:lo="rId26" r:qs="rId27" r:cs="rId28"/>
            </a:graphicData>
          </a:graphic>
        </p:graphicFrame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E9AFC61A-ABC6-4CF4-AF2F-CD1CAF5D08A2}"/>
                </a:ext>
              </a:extLst>
            </p:cNvPr>
            <p:cNvSpPr/>
            <p:nvPr/>
          </p:nvSpPr>
          <p:spPr>
            <a:xfrm>
              <a:off x="7148742" y="4589542"/>
              <a:ext cx="975822" cy="914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49">
                <a:defRPr/>
              </a:pPr>
              <a:endParaRPr lang="en-GB" sz="2099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7" name="Pil: cirkelformet 26">
            <a:extLst>
              <a:ext uri="{FF2B5EF4-FFF2-40B4-BE49-F238E27FC236}">
                <a16:creationId xmlns:a16="http://schemas.microsoft.com/office/drawing/2014/main" id="{7281E229-7EEC-4A2B-B665-ED2515EA6562}"/>
              </a:ext>
            </a:extLst>
          </p:cNvPr>
          <p:cNvSpPr/>
          <p:nvPr/>
        </p:nvSpPr>
        <p:spPr>
          <a:xfrm>
            <a:off x="6584287" y="1649757"/>
            <a:ext cx="3966990" cy="3966990"/>
          </a:xfrm>
          <a:prstGeom prst="circularArrow">
            <a:avLst>
              <a:gd name="adj1" fmla="val 5197"/>
              <a:gd name="adj2" fmla="val 335699"/>
              <a:gd name="adj3" fmla="val 8061053"/>
              <a:gd name="adj4" fmla="val 6992717"/>
              <a:gd name="adj5" fmla="val 6063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415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9"/>
          <p:cNvSpPr/>
          <p:nvPr/>
        </p:nvSpPr>
        <p:spPr>
          <a:xfrm rot="10399579" flipV="1">
            <a:off x="7560630" y="2913756"/>
            <a:ext cx="2296925" cy="1463377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63" name="Freeform 17">
            <a:extLst>
              <a:ext uri="{FF2B5EF4-FFF2-40B4-BE49-F238E27FC236}">
                <a16:creationId xmlns:a16="http://schemas.microsoft.com/office/drawing/2014/main" id="{5534E2CD-A887-639E-5F2D-DAD397DF78BF}"/>
              </a:ext>
            </a:extLst>
          </p:cNvPr>
          <p:cNvSpPr/>
          <p:nvPr/>
        </p:nvSpPr>
        <p:spPr>
          <a:xfrm>
            <a:off x="7942552" y="4815322"/>
            <a:ext cx="1995205" cy="1925463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/>
          <a:lstStyle/>
          <a:p>
            <a:pPr defTabSz="609630">
              <a:defRPr/>
            </a:pPr>
            <a:endParaRPr lang="da-DK" sz="1200" dirty="0">
              <a:latin typeface="+mj-lt"/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28E9E993-709F-A1A9-D12C-5C1F4D5BF670}"/>
              </a:ext>
            </a:extLst>
          </p:cNvPr>
          <p:cNvGrpSpPr/>
          <p:nvPr/>
        </p:nvGrpSpPr>
        <p:grpSpPr>
          <a:xfrm>
            <a:off x="5288086" y="3189708"/>
            <a:ext cx="3043164" cy="3042000"/>
            <a:chOff x="14166" y="242939"/>
            <a:chExt cx="6321665" cy="6350000"/>
          </a:xfrm>
          <a:solidFill>
            <a:schemeClr val="bg1"/>
          </a:solidFill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6C8D640-D8F9-4C83-4225-35B96F6706F5}"/>
                </a:ext>
              </a:extLst>
            </p:cNvPr>
            <p:cNvSpPr/>
            <p:nvPr/>
          </p:nvSpPr>
          <p:spPr>
            <a:xfrm>
              <a:off x="14166" y="242939"/>
              <a:ext cx="6321665" cy="6350000"/>
            </a:xfrm>
            <a:prstGeom prst="ellipse">
              <a:avLst/>
            </a:prstGeom>
            <a:grpFill/>
            <a:ln w="57150">
              <a:solidFill>
                <a:schemeClr val="accent5"/>
              </a:solidFill>
            </a:ln>
          </p:spPr>
          <p:txBody>
            <a:bodyPr/>
            <a:lstStyle/>
            <a:p>
              <a:endParaRPr lang="da-DK" sz="1200">
                <a:latin typeface="+mj-lt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 rot="-4325575" flipH="1" flipV="1">
            <a:off x="11974892" y="2755437"/>
            <a:ext cx="407116" cy="1282837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5" name="AutoShape 5"/>
          <p:cNvSpPr/>
          <p:nvPr/>
        </p:nvSpPr>
        <p:spPr>
          <a:xfrm rot="-1361078">
            <a:off x="3439599" y="2872377"/>
            <a:ext cx="1705495" cy="1711392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47" name="Freeform 17">
            <a:extLst>
              <a:ext uri="{FF2B5EF4-FFF2-40B4-BE49-F238E27FC236}">
                <a16:creationId xmlns:a16="http://schemas.microsoft.com/office/drawing/2014/main" id="{FDC8DB80-7785-4CCD-A2EE-E12A06604986}"/>
              </a:ext>
            </a:extLst>
          </p:cNvPr>
          <p:cNvSpPr/>
          <p:nvPr/>
        </p:nvSpPr>
        <p:spPr>
          <a:xfrm>
            <a:off x="434180" y="3890299"/>
            <a:ext cx="1995205" cy="1925463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/>
          <a:lstStyle/>
          <a:p>
            <a:pPr defTabSz="609630">
              <a:defRPr/>
            </a:pP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-566416" y="3380327"/>
            <a:ext cx="2633837" cy="0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54" name="TextBox 37">
            <a:extLst>
              <a:ext uri="{FF2B5EF4-FFF2-40B4-BE49-F238E27FC236}">
                <a16:creationId xmlns:a16="http://schemas.microsoft.com/office/drawing/2014/main" id="{AF9B667B-6C6A-4FA8-B011-A3BF11A2CAEC}"/>
              </a:ext>
            </a:extLst>
          </p:cNvPr>
          <p:cNvSpPr txBox="1"/>
          <p:nvPr/>
        </p:nvSpPr>
        <p:spPr>
          <a:xfrm>
            <a:off x="8076762" y="5449312"/>
            <a:ext cx="1726784" cy="80836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591"/>
              </a:lnSpc>
              <a:defRPr/>
            </a:pPr>
            <a:r>
              <a:rPr lang="da-DK" sz="1333" b="1" spc="53" dirty="0">
                <a:ea typeface="Source Sans Pro" panose="020B0503030403020204" pitchFamily="34" charset="0"/>
              </a:rPr>
              <a:t>Oktober 2024</a:t>
            </a:r>
          </a:p>
          <a:p>
            <a:pPr algn="ctr" defTabSz="609630">
              <a:lnSpc>
                <a:spcPts val="1591"/>
              </a:lnSpc>
              <a:defRPr/>
            </a:pPr>
            <a:r>
              <a:rPr lang="da-DK" sz="1333" spc="53" dirty="0">
                <a:ea typeface="Source Sans Pro" panose="020B0503030403020204" pitchFamily="34" charset="0"/>
              </a:rPr>
              <a:t>Version 2 og </a:t>
            </a:r>
            <a:r>
              <a:rPr lang="da-DK" sz="1333" b="1" spc="53" dirty="0">
                <a:ea typeface="Source Sans Pro" panose="020B0503030403020204" pitchFamily="34" charset="0"/>
              </a:rPr>
              <a:t>december 2024 </a:t>
            </a:r>
            <a:r>
              <a:rPr lang="da-DK" sz="1333" spc="53" dirty="0">
                <a:ea typeface="Source Sans Pro" panose="020B0503030403020204" pitchFamily="34" charset="0"/>
                <a:hlinkClick r:id="rId3"/>
              </a:rPr>
              <a:t>Safety Q&amp;A CTCG </a:t>
            </a:r>
            <a:endParaRPr lang="da-DK" sz="1333" spc="53" dirty="0">
              <a:ea typeface="Source Sans Pro" panose="020B0503030403020204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588882" y="1769209"/>
            <a:ext cx="3043164" cy="3042000"/>
            <a:chOff x="14166" y="242939"/>
            <a:chExt cx="6321665" cy="6350000"/>
          </a:xfrm>
          <a:solidFill>
            <a:schemeClr val="bg1"/>
          </a:solidFill>
        </p:grpSpPr>
        <p:sp>
          <p:nvSpPr>
            <p:cNvPr id="17" name="Freeform 17"/>
            <p:cNvSpPr/>
            <p:nvPr/>
          </p:nvSpPr>
          <p:spPr>
            <a:xfrm>
              <a:off x="14166" y="242939"/>
              <a:ext cx="6321665" cy="6350000"/>
            </a:xfrm>
            <a:prstGeom prst="ellipse">
              <a:avLst/>
            </a:prstGeom>
            <a:grpFill/>
            <a:ln w="57150">
              <a:solidFill>
                <a:schemeClr val="accent5"/>
              </a:solidFill>
            </a:ln>
          </p:spPr>
          <p:txBody>
            <a:bodyPr/>
            <a:lstStyle/>
            <a:p>
              <a:endParaRPr lang="da-DK" sz="1200">
                <a:latin typeface="+mj-lt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800383" y="2945461"/>
            <a:ext cx="267164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defRPr/>
            </a:pPr>
            <a:r>
              <a:rPr lang="da-DK" spc="53" dirty="0"/>
              <a:t>Vi tager </a:t>
            </a:r>
            <a:r>
              <a:rPr lang="da-DK" b="1" spc="53" dirty="0"/>
              <a:t>ansvar</a:t>
            </a:r>
            <a:r>
              <a:rPr lang="da-DK" spc="53" dirty="0"/>
              <a:t> som Reporting </a:t>
            </a:r>
            <a:r>
              <a:rPr lang="da-DK" spc="53" dirty="0" err="1"/>
              <a:t>Member</a:t>
            </a:r>
            <a:r>
              <a:rPr lang="da-DK" spc="53" dirty="0"/>
              <a:t> State (RMS) – fra start til slut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61906" y="4561408"/>
            <a:ext cx="274218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defRPr/>
            </a:pPr>
            <a:r>
              <a:rPr lang="da-DK" spc="54" dirty="0" err="1"/>
              <a:t>LMSTs</a:t>
            </a:r>
            <a:r>
              <a:rPr lang="da-DK" spc="54" dirty="0"/>
              <a:t> V</a:t>
            </a:r>
            <a:r>
              <a:rPr lang="da-DK" dirty="0"/>
              <a:t>ejledning om </a:t>
            </a:r>
            <a:r>
              <a:rPr lang="da-DK" b="1" dirty="0"/>
              <a:t>risikotilpasset</a:t>
            </a:r>
            <a:r>
              <a:rPr lang="da-DK" dirty="0"/>
              <a:t> bivirkningsregistrering og rapportering </a:t>
            </a:r>
            <a:endParaRPr lang="en-US" dirty="0"/>
          </a:p>
          <a:p>
            <a:pPr algn="ctr" defTabSz="609630">
              <a:defRPr/>
            </a:pPr>
            <a:r>
              <a:rPr lang="en-US" spc="54" dirty="0"/>
              <a:t>- </a:t>
            </a:r>
            <a:r>
              <a:rPr lang="en-US" spc="54" dirty="0" err="1"/>
              <a:t>også</a:t>
            </a:r>
            <a:r>
              <a:rPr lang="en-US" spc="54" dirty="0"/>
              <a:t> i </a:t>
            </a:r>
            <a:r>
              <a:rPr lang="en-US" b="1" spc="54" dirty="0"/>
              <a:t>EU</a:t>
            </a:r>
            <a:endParaRPr lang="da-DK" b="1" spc="54" dirty="0"/>
          </a:p>
        </p:txBody>
      </p:sp>
      <p:sp>
        <p:nvSpPr>
          <p:cNvPr id="49" name="TextBox 37">
            <a:extLst>
              <a:ext uri="{FF2B5EF4-FFF2-40B4-BE49-F238E27FC236}">
                <a16:creationId xmlns:a16="http://schemas.microsoft.com/office/drawing/2014/main" id="{929EB039-F862-4844-8051-0CED5264D613}"/>
              </a:ext>
            </a:extLst>
          </p:cNvPr>
          <p:cNvSpPr txBox="1"/>
          <p:nvPr/>
        </p:nvSpPr>
        <p:spPr>
          <a:xfrm>
            <a:off x="551289" y="4462620"/>
            <a:ext cx="1781698" cy="808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591"/>
              </a:lnSpc>
              <a:defRPr/>
            </a:pPr>
            <a:r>
              <a:rPr lang="da-DK" sz="1333" b="1" spc="53" dirty="0">
                <a:ea typeface="Source Sans Pro" panose="020B0503030403020204" pitchFamily="34" charset="0"/>
              </a:rPr>
              <a:t>2024</a:t>
            </a:r>
          </a:p>
          <a:p>
            <a:pPr algn="ctr" defTabSz="609630">
              <a:lnSpc>
                <a:spcPts val="1591"/>
              </a:lnSpc>
              <a:defRPr/>
            </a:pPr>
            <a:r>
              <a:rPr lang="da-DK" sz="1333" spc="53" dirty="0">
                <a:ea typeface="Source Sans Pro" panose="020B0503030403020204" pitchFamily="34" charset="0"/>
              </a:rPr>
              <a:t>Danmark har været RMS for 65 ansøgninger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DCCE4424-317C-9435-7571-1429CC6AA0E7}"/>
              </a:ext>
            </a:extLst>
          </p:cNvPr>
          <p:cNvGrpSpPr/>
          <p:nvPr/>
        </p:nvGrpSpPr>
        <p:grpSpPr>
          <a:xfrm>
            <a:off x="7698248" y="973200"/>
            <a:ext cx="1995205" cy="1925463"/>
            <a:chOff x="10101462" y="2799681"/>
            <a:chExt cx="1995205" cy="1925463"/>
          </a:xfrm>
          <a:solidFill>
            <a:schemeClr val="bg1"/>
          </a:solidFill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287DF85D-205A-FC8F-CCF4-B61F026B276D}"/>
                </a:ext>
              </a:extLst>
            </p:cNvPr>
            <p:cNvSpPr/>
            <p:nvPr/>
          </p:nvSpPr>
          <p:spPr>
            <a:xfrm>
              <a:off x="10101462" y="2799681"/>
              <a:ext cx="1995205" cy="1925463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 w="57150">
              <a:solidFill>
                <a:schemeClr val="accent6"/>
              </a:solidFill>
            </a:ln>
          </p:spPr>
          <p:txBody>
            <a:bodyPr/>
            <a:lstStyle/>
            <a:p>
              <a:pPr defTabSz="609630">
                <a:defRPr/>
              </a:pPr>
              <a:endParaRPr lang="da-DK" sz="1200" dirty="0">
                <a:latin typeface="Calibri"/>
              </a:endParaRPr>
            </a:p>
          </p:txBody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CA8EC963-61B7-4FB8-A53B-A1B7BD3A2E75}"/>
                </a:ext>
              </a:extLst>
            </p:cNvPr>
            <p:cNvSpPr txBox="1"/>
            <p:nvPr/>
          </p:nvSpPr>
          <p:spPr>
            <a:xfrm>
              <a:off x="10153392" y="3284984"/>
              <a:ext cx="1943275" cy="100970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1591"/>
                </a:lnSpc>
                <a:defRPr/>
              </a:pPr>
              <a:r>
                <a:rPr lang="da-DK" sz="1200" b="1" spc="53" dirty="0">
                  <a:ea typeface="Source Sans Pro" panose="020B0503030403020204" pitchFamily="34" charset="0"/>
                </a:rPr>
                <a:t>Marts 2024</a:t>
              </a:r>
              <a:br>
                <a:rPr lang="da-DK" sz="1200" b="1" spc="53" dirty="0">
                  <a:ea typeface="Source Sans Pro" panose="020B0503030403020204" pitchFamily="34" charset="0"/>
                </a:rPr>
              </a:br>
              <a:r>
                <a:rPr lang="en-US" sz="1200" dirty="0">
                  <a:hlinkClick r:id="rId4"/>
                </a:rPr>
                <a:t>Auxiliary Medicinal Products </a:t>
              </a:r>
              <a:r>
                <a:rPr lang="en-US" sz="1200" dirty="0"/>
                <a:t>in Clinical Trials Recommendations Volume 10</a:t>
              </a:r>
              <a:endParaRPr lang="da-DK" sz="1200" spc="53" dirty="0">
                <a:ea typeface="Source Sans Pro" panose="020B0503030403020204" pitchFamily="34" charset="0"/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1BC8E329-FEF9-4D1E-A40E-502A53E24EE1}"/>
              </a:ext>
            </a:extLst>
          </p:cNvPr>
          <p:cNvGrpSpPr/>
          <p:nvPr/>
        </p:nvGrpSpPr>
        <p:grpSpPr>
          <a:xfrm>
            <a:off x="9030431" y="1988746"/>
            <a:ext cx="2985255" cy="2934937"/>
            <a:chOff x="13675144" y="1056076"/>
            <a:chExt cx="3597515" cy="3536876"/>
          </a:xfrm>
        </p:grpSpPr>
        <p:grpSp>
          <p:nvGrpSpPr>
            <p:cNvPr id="64" name="Group 16">
              <a:extLst>
                <a:ext uri="{FF2B5EF4-FFF2-40B4-BE49-F238E27FC236}">
                  <a16:creationId xmlns:a16="http://schemas.microsoft.com/office/drawing/2014/main" id="{94D53F70-7094-5AA0-63E9-8835814362FC}"/>
                </a:ext>
              </a:extLst>
            </p:cNvPr>
            <p:cNvGrpSpPr/>
            <p:nvPr/>
          </p:nvGrpSpPr>
          <p:grpSpPr>
            <a:xfrm>
              <a:off x="13675144" y="1056076"/>
              <a:ext cx="3597515" cy="3536876"/>
              <a:chOff x="14167" y="242939"/>
              <a:chExt cx="6321665" cy="6350000"/>
            </a:xfrm>
            <a:solidFill>
              <a:srgbClr val="C8C1E1"/>
            </a:solidFill>
          </p:grpSpPr>
          <p:sp>
            <p:nvSpPr>
              <p:cNvPr id="65" name="Freeform 17">
                <a:extLst>
                  <a:ext uri="{FF2B5EF4-FFF2-40B4-BE49-F238E27FC236}">
                    <a16:creationId xmlns:a16="http://schemas.microsoft.com/office/drawing/2014/main" id="{8FDB0E9C-40B8-B478-99D2-297F287E0980}"/>
                  </a:ext>
                </a:extLst>
              </p:cNvPr>
              <p:cNvSpPr/>
              <p:nvPr/>
            </p:nvSpPr>
            <p:spPr>
              <a:xfrm>
                <a:off x="14167" y="24293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txBody>
              <a:bodyPr/>
              <a:lstStyle/>
              <a:p>
                <a:endParaRPr lang="da-DK" sz="1200">
                  <a:latin typeface="+mj-lt"/>
                </a:endParaRP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4123275" y="2392728"/>
              <a:ext cx="2701252" cy="1669050"/>
            </a:xfrm>
            <a:prstGeom prst="rect">
              <a:avLst/>
            </a:prstGeom>
            <a:ln w="571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defRPr/>
              </a:pPr>
              <a:r>
                <a:rPr lang="da-DK" spc="53" dirty="0" err="1"/>
                <a:t>Auxiliary</a:t>
              </a:r>
              <a:r>
                <a:rPr lang="da-DK" spc="53" dirty="0"/>
                <a:t> Medicinal Products (</a:t>
              </a:r>
              <a:r>
                <a:rPr lang="da-DK" spc="53" dirty="0" err="1"/>
                <a:t>AxMP</a:t>
              </a:r>
              <a:r>
                <a:rPr lang="da-DK" spc="53" dirty="0"/>
                <a:t>) – deltager i EU- arbejdet med </a:t>
              </a:r>
              <a:r>
                <a:rPr lang="da-DK" spc="53" dirty="0" err="1"/>
                <a:t>recommendations</a:t>
              </a:r>
              <a:endParaRPr lang="da-DK" spc="53" dirty="0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3F2C697B-B2D1-E96F-05AB-03CA86C9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503238"/>
            <a:ext cx="6510304" cy="756000"/>
          </a:xfrm>
        </p:spPr>
        <p:txBody>
          <a:bodyPr/>
          <a:lstStyle/>
          <a:p>
            <a:r>
              <a:rPr lang="da-DK" sz="3600" dirty="0"/>
              <a:t>Pragmatisk tilgang – uden at gå på kompromis med patientsikkerheden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333FABDE-6AC8-E0FE-60FE-F11E6E4F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3</a:t>
            </a:fld>
            <a:endParaRPr lang="da-DK"/>
          </a:p>
        </p:txBody>
      </p:sp>
      <p:pic>
        <p:nvPicPr>
          <p:cNvPr id="28" name="Picture 24">
            <a:extLst>
              <a:ext uri="{FF2B5EF4-FFF2-40B4-BE49-F238E27FC236}">
                <a16:creationId xmlns:a16="http://schemas.microsoft.com/office/drawing/2014/main" id="{4C3674E6-10ED-458C-8CF5-65FDEBB53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17840" y="3531667"/>
            <a:ext cx="918442" cy="911553"/>
          </a:xfrm>
          <a:prstGeom prst="rect">
            <a:avLst/>
          </a:prstGeom>
        </p:spPr>
      </p:pic>
      <p:pic>
        <p:nvPicPr>
          <p:cNvPr id="29" name="Picture 33">
            <a:extLst>
              <a:ext uri="{FF2B5EF4-FFF2-40B4-BE49-F238E27FC236}">
                <a16:creationId xmlns:a16="http://schemas.microsoft.com/office/drawing/2014/main" id="{04FF9B4B-20A5-4286-B139-0A5E0F936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3929">
            <a:off x="10042756" y="2364474"/>
            <a:ext cx="909071" cy="601123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C4D28849-FA7C-4FCA-8F83-5F566A482A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386" y="2086915"/>
            <a:ext cx="811747" cy="81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48DD49EF-6A03-310D-00FA-162536307362}"/>
              </a:ext>
            </a:extLst>
          </p:cNvPr>
          <p:cNvGrpSpPr/>
          <p:nvPr/>
        </p:nvGrpSpPr>
        <p:grpSpPr>
          <a:xfrm>
            <a:off x="8959896" y="1331666"/>
            <a:ext cx="2083925" cy="2097333"/>
            <a:chOff x="8592278" y="1028734"/>
            <a:chExt cx="1996128" cy="1925463"/>
          </a:xfrm>
          <a:solidFill>
            <a:schemeClr val="bg1"/>
          </a:solidFill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AC198831-9D35-E03A-EFED-84D43A90F644}"/>
                </a:ext>
              </a:extLst>
            </p:cNvPr>
            <p:cNvSpPr/>
            <p:nvPr/>
          </p:nvSpPr>
          <p:spPr>
            <a:xfrm>
              <a:off x="8592278" y="1028734"/>
              <a:ext cx="1995205" cy="1925463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 w="57150">
              <a:solidFill>
                <a:schemeClr val="accent6"/>
              </a:solidFill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37">
              <a:extLst>
                <a:ext uri="{FF2B5EF4-FFF2-40B4-BE49-F238E27FC236}">
                  <a16:creationId xmlns:a16="http://schemas.microsoft.com/office/drawing/2014/main" id="{25EEDDD1-E46E-4805-9B85-C098E8E19D96}"/>
                </a:ext>
              </a:extLst>
            </p:cNvPr>
            <p:cNvSpPr txBox="1"/>
            <p:nvPr/>
          </p:nvSpPr>
          <p:spPr>
            <a:xfrm>
              <a:off x="8685476" y="1462965"/>
              <a:ext cx="1902930" cy="97319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5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33" b="1" i="0" u="none" strike="noStrike" kern="1200" cap="none" spc="53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ource Sans Pro" panose="020B0503030403020204" pitchFamily="34" charset="0"/>
                  <a:cs typeface="+mn-cs"/>
                </a:rPr>
                <a:t>Ugentlige </a:t>
              </a:r>
              <a:r>
                <a:rPr kumimoji="0" lang="da-DK" sz="1333" b="1" i="0" u="none" strike="noStrike" kern="1200" cap="none" spc="53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ource Sans Pro" panose="020B0503030403020204" pitchFamily="34" charset="0"/>
                  <a:cs typeface="+mn-cs"/>
                </a:rPr>
                <a:t>Assessor’s</a:t>
              </a:r>
              <a:r>
                <a:rPr kumimoji="0" lang="da-DK" sz="1333" b="1" i="0" u="none" strike="noStrike" kern="1200" cap="none" spc="53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ource Sans Pro" panose="020B0503030403020204" pitchFamily="34" charset="0"/>
                  <a:cs typeface="+mn-cs"/>
                </a:rPr>
                <a:t> </a:t>
              </a:r>
              <a:r>
                <a:rPr kumimoji="0" lang="da-DK" sz="1333" b="1" i="0" u="none" strike="noStrike" kern="1200" cap="none" spc="53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ource Sans Pro" panose="020B0503030403020204" pitchFamily="34" charset="0"/>
                  <a:cs typeface="+mn-cs"/>
                </a:rPr>
                <a:t>Roundtable</a:t>
              </a:r>
              <a:endParaRPr kumimoji="0" lang="da-DK" sz="1333" i="0" u="none" strike="noStrike" kern="1200" cap="none" spc="5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ource Sans Pro" panose="020B0503030403020204" pitchFamily="34" charset="0"/>
                <a:cs typeface="+mn-cs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15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33" i="0" u="none" strike="noStrike" kern="1200" cap="none" spc="53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ource Sans Pro" panose="020B0503030403020204" pitchFamily="34" charset="0"/>
                  <a:cs typeface="+mn-cs"/>
                </a:rPr>
                <a:t>Klinisk, non-klinisk, regulatorisk, etik og </a:t>
              </a:r>
              <a:r>
                <a:rPr lang="da-DK" sz="1333" spc="53" dirty="0">
                  <a:solidFill>
                    <a:srgbClr val="000000"/>
                  </a:solidFill>
                  <a:latin typeface="Arial"/>
                  <a:ea typeface="Source Sans Pro" panose="020B0503030403020204" pitchFamily="34" charset="0"/>
                </a:rPr>
                <a:t>lægemiddelkvalitet</a:t>
              </a:r>
              <a:endParaRPr kumimoji="0" lang="da-DK" sz="1333" b="0" i="0" u="none" strike="noStrike" kern="1200" cap="none" spc="5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ource Sans Pro" panose="020B0503030403020204" pitchFamily="34" charset="0"/>
                <a:cs typeface="+mn-cs"/>
              </a:endParaRPr>
            </a:p>
          </p:txBody>
        </p:sp>
      </p:grpSp>
      <p:sp>
        <p:nvSpPr>
          <p:cNvPr id="29" name="AutoShape 29"/>
          <p:cNvSpPr/>
          <p:nvPr/>
        </p:nvSpPr>
        <p:spPr>
          <a:xfrm>
            <a:off x="9271322" y="3861048"/>
            <a:ext cx="3826486" cy="0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AutoShape 26"/>
          <p:cNvSpPr/>
          <p:nvPr/>
        </p:nvSpPr>
        <p:spPr>
          <a:xfrm rot="7736399" flipH="1" flipV="1">
            <a:off x="6113878" y="1997696"/>
            <a:ext cx="328089" cy="2256976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" name="Group 16">
            <a:extLst>
              <a:ext uri="{FF2B5EF4-FFF2-40B4-BE49-F238E27FC236}">
                <a16:creationId xmlns:a16="http://schemas.microsoft.com/office/drawing/2014/main" id="{B78C16F7-2419-542F-B842-9B0B816A2221}"/>
              </a:ext>
            </a:extLst>
          </p:cNvPr>
          <p:cNvGrpSpPr/>
          <p:nvPr/>
        </p:nvGrpSpPr>
        <p:grpSpPr>
          <a:xfrm>
            <a:off x="6563492" y="2307714"/>
            <a:ext cx="3060000" cy="3060000"/>
            <a:chOff x="14167" y="242939"/>
            <a:chExt cx="6321665" cy="6350000"/>
          </a:xfrm>
          <a:solidFill>
            <a:schemeClr val="bg1"/>
          </a:solidFill>
        </p:grpSpPr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4EEE6F8A-D80D-32CB-14E8-E73A3D2F7835}"/>
                </a:ext>
              </a:extLst>
            </p:cNvPr>
            <p:cNvSpPr/>
            <p:nvPr/>
          </p:nvSpPr>
          <p:spPr>
            <a:xfrm>
              <a:off x="14167" y="242939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 w="57150">
              <a:solidFill>
                <a:schemeClr val="accent5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3" name="Freeform 17">
            <a:extLst>
              <a:ext uri="{FF2B5EF4-FFF2-40B4-BE49-F238E27FC236}">
                <a16:creationId xmlns:a16="http://schemas.microsoft.com/office/drawing/2014/main" id="{B8D0FD29-71A4-33B0-7C6D-7E7D8171E2EC}"/>
              </a:ext>
            </a:extLst>
          </p:cNvPr>
          <p:cNvSpPr/>
          <p:nvPr/>
        </p:nvSpPr>
        <p:spPr>
          <a:xfrm>
            <a:off x="3482262" y="4318649"/>
            <a:ext cx="1995205" cy="1925463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5"/>
          <p:cNvSpPr/>
          <p:nvPr/>
        </p:nvSpPr>
        <p:spPr>
          <a:xfrm rot="-1361078">
            <a:off x="3443869" y="2915691"/>
            <a:ext cx="1926324" cy="7214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-710852" y="3396375"/>
            <a:ext cx="2633837" cy="0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8" name="Group 16">
            <a:extLst>
              <a:ext uri="{FF2B5EF4-FFF2-40B4-BE49-F238E27FC236}">
                <a16:creationId xmlns:a16="http://schemas.microsoft.com/office/drawing/2014/main" id="{218A5B84-32D2-5948-C9D7-6B4E7077A1D4}"/>
              </a:ext>
            </a:extLst>
          </p:cNvPr>
          <p:cNvGrpSpPr/>
          <p:nvPr/>
        </p:nvGrpSpPr>
        <p:grpSpPr>
          <a:xfrm>
            <a:off x="1290239" y="2221380"/>
            <a:ext cx="3059449" cy="3060000"/>
            <a:chOff x="14167" y="242939"/>
            <a:chExt cx="6321665" cy="6350000"/>
          </a:xfrm>
          <a:solidFill>
            <a:srgbClr val="C8C1E1"/>
          </a:solidFill>
        </p:grpSpPr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71F206C8-4732-187A-DC13-5C81D961EF73}"/>
                </a:ext>
              </a:extLst>
            </p:cNvPr>
            <p:cNvSpPr/>
            <p:nvPr/>
          </p:nvSpPr>
          <p:spPr>
            <a:xfrm>
              <a:off x="14167" y="242939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587486" y="3349162"/>
            <a:ext cx="254731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5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Tæt </a:t>
            </a:r>
            <a:r>
              <a:rPr kumimoji="0" lang="da-DK" sz="1800" b="1" i="0" u="none" strike="noStrike" kern="1200" cap="none" spc="5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samarbejde</a:t>
            </a:r>
            <a:r>
              <a:rPr kumimoji="0" lang="da-DK" sz="1800" b="0" i="0" u="none" strike="noStrike" kern="1200" cap="none" spc="5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med VMK både mht. klinisk forsøg ansøgninger og GCP-inspektion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18142" y="3313190"/>
            <a:ext cx="2225301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pc="54" dirty="0">
                <a:solidFill>
                  <a:srgbClr val="000000"/>
                </a:solidFill>
                <a:latin typeface="Arial"/>
              </a:rPr>
              <a:t>Vi sikrer </a:t>
            </a:r>
            <a:r>
              <a:rPr lang="da-DK" b="1" spc="54" dirty="0">
                <a:solidFill>
                  <a:srgbClr val="000000"/>
                </a:solidFill>
                <a:latin typeface="Arial"/>
              </a:rPr>
              <a:t>ensartethed </a:t>
            </a:r>
            <a:r>
              <a:rPr lang="da-DK" spc="54" dirty="0">
                <a:solidFill>
                  <a:srgbClr val="000000"/>
                </a:solidFill>
                <a:latin typeface="Arial"/>
              </a:rPr>
              <a:t>i EU  ved at deltage</a:t>
            </a:r>
            <a:r>
              <a:rPr kumimoji="0" lang="da-DK" sz="1800" b="0" i="0" u="none" strike="noStrike" kern="1200" cap="none" spc="5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 udarbejdelse af </a:t>
            </a:r>
            <a:r>
              <a:rPr kumimoji="0" lang="da-DK" sz="1800" b="1" i="0" u="none" strike="noStrike" kern="1200" cap="none" spc="5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 Practices</a:t>
            </a:r>
            <a:r>
              <a:rPr kumimoji="0" lang="da-DK" sz="1800" b="0" i="0" u="none" strike="noStrike" kern="1200" cap="none" spc="5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og </a:t>
            </a:r>
            <a:r>
              <a:rPr kumimoji="0" lang="da-DK" sz="1800" b="1" i="0" u="none" strike="noStrike" kern="1200" cap="none" spc="5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vejledninger</a:t>
            </a:r>
            <a:r>
              <a:rPr kumimoji="0" lang="da-DK" sz="1800" b="0" i="0" u="none" strike="noStrike" kern="1200" cap="none" spc="5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til sponsorer</a:t>
            </a:r>
          </a:p>
        </p:txBody>
      </p:sp>
      <p:sp>
        <p:nvSpPr>
          <p:cNvPr id="59" name="TextBox 37">
            <a:extLst>
              <a:ext uri="{FF2B5EF4-FFF2-40B4-BE49-F238E27FC236}">
                <a16:creationId xmlns:a16="http://schemas.microsoft.com/office/drawing/2014/main" id="{EA3EC5E6-C771-407B-94D9-92A88659DF34}"/>
              </a:ext>
            </a:extLst>
          </p:cNvPr>
          <p:cNvSpPr txBox="1"/>
          <p:nvPr/>
        </p:nvSpPr>
        <p:spPr>
          <a:xfrm>
            <a:off x="3598807" y="5009692"/>
            <a:ext cx="1762115" cy="808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5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33" i="0" u="none" strike="noStrike" kern="1200" cap="none" spc="5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ource Sans Pro" panose="020B0503030403020204" pitchFamily="34" charset="0"/>
                <a:cs typeface="+mn-cs"/>
              </a:rPr>
              <a:t>Månedlige møder mel</a:t>
            </a:r>
            <a:r>
              <a:rPr lang="da-DK" sz="1333" spc="53" dirty="0">
                <a:solidFill>
                  <a:srgbClr val="000000"/>
                </a:solidFill>
                <a:latin typeface="Arial"/>
                <a:ea typeface="Source Sans Pro" panose="020B0503030403020204" pitchFamily="34" charset="0"/>
              </a:rPr>
              <a:t>lem Sektion for kliniske forsøg og VMK</a:t>
            </a:r>
            <a:endParaRPr kumimoji="0" lang="da-DK" sz="1333" i="0" u="none" strike="noStrike" kern="1200" cap="none" spc="5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4C27E48-EDF1-91AB-EA4A-346875F2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503238"/>
            <a:ext cx="6888906" cy="756000"/>
          </a:xfrm>
        </p:spPr>
        <p:txBody>
          <a:bodyPr/>
          <a:lstStyle/>
          <a:p>
            <a:r>
              <a:rPr lang="da-DK" sz="3600" dirty="0"/>
              <a:t>Transparens – at sikre tydelige velbegrundede  og ensartede krav i DK og EU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2BDEB29-937B-5A23-C17D-7E285988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C0D50-2400-4E5B-9A98-192BC3EF218D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Kombinationstegning: figur 23">
            <a:extLst>
              <a:ext uri="{FF2B5EF4-FFF2-40B4-BE49-F238E27FC236}">
                <a16:creationId xmlns:a16="http://schemas.microsoft.com/office/drawing/2014/main" id="{22A23A74-B5DE-45BE-B6BD-D25BD2021E59}"/>
              </a:ext>
            </a:extLst>
          </p:cNvPr>
          <p:cNvSpPr/>
          <p:nvPr/>
        </p:nvSpPr>
        <p:spPr>
          <a:xfrm>
            <a:off x="2529868" y="2744829"/>
            <a:ext cx="529693" cy="384413"/>
          </a:xfrm>
          <a:custGeom>
            <a:avLst/>
            <a:gdLst>
              <a:gd name="connsiteX0" fmla="*/ 504825 w 781050"/>
              <a:gd name="connsiteY0" fmla="*/ 142875 h 542925"/>
              <a:gd name="connsiteX1" fmla="*/ 504825 w 781050"/>
              <a:gd name="connsiteY1" fmla="*/ 114300 h 542925"/>
              <a:gd name="connsiteX2" fmla="*/ 390525 w 781050"/>
              <a:gd name="connsiteY2" fmla="*/ 0 h 542925"/>
              <a:gd name="connsiteX3" fmla="*/ 276225 w 781050"/>
              <a:gd name="connsiteY3" fmla="*/ 114300 h 542925"/>
              <a:gd name="connsiteX4" fmla="*/ 276225 w 781050"/>
              <a:gd name="connsiteY4" fmla="*/ 142875 h 542925"/>
              <a:gd name="connsiteX5" fmla="*/ 0 w 781050"/>
              <a:gd name="connsiteY5" fmla="*/ 142875 h 542925"/>
              <a:gd name="connsiteX6" fmla="*/ 0 w 781050"/>
              <a:gd name="connsiteY6" fmla="*/ 180975 h 542925"/>
              <a:gd name="connsiteX7" fmla="*/ 19050 w 781050"/>
              <a:gd name="connsiteY7" fmla="*/ 180975 h 542925"/>
              <a:gd name="connsiteX8" fmla="*/ 19050 w 781050"/>
              <a:gd name="connsiteY8" fmla="*/ 542925 h 542925"/>
              <a:gd name="connsiteX9" fmla="*/ 762000 w 781050"/>
              <a:gd name="connsiteY9" fmla="*/ 542925 h 542925"/>
              <a:gd name="connsiteX10" fmla="*/ 762000 w 781050"/>
              <a:gd name="connsiteY10" fmla="*/ 180975 h 542925"/>
              <a:gd name="connsiteX11" fmla="*/ 781050 w 781050"/>
              <a:gd name="connsiteY11" fmla="*/ 180975 h 542925"/>
              <a:gd name="connsiteX12" fmla="*/ 781050 w 781050"/>
              <a:gd name="connsiteY12" fmla="*/ 142875 h 542925"/>
              <a:gd name="connsiteX13" fmla="*/ 114300 w 781050"/>
              <a:gd name="connsiteY13" fmla="*/ 466725 h 542925"/>
              <a:gd name="connsiteX14" fmla="*/ 57150 w 781050"/>
              <a:gd name="connsiteY14" fmla="*/ 466725 h 542925"/>
              <a:gd name="connsiteX15" fmla="*/ 57150 w 781050"/>
              <a:gd name="connsiteY15" fmla="*/ 409575 h 542925"/>
              <a:gd name="connsiteX16" fmla="*/ 114300 w 781050"/>
              <a:gd name="connsiteY16" fmla="*/ 409575 h 542925"/>
              <a:gd name="connsiteX17" fmla="*/ 114300 w 781050"/>
              <a:gd name="connsiteY17" fmla="*/ 371475 h 542925"/>
              <a:gd name="connsiteX18" fmla="*/ 57150 w 781050"/>
              <a:gd name="connsiteY18" fmla="*/ 371475 h 542925"/>
              <a:gd name="connsiteX19" fmla="*/ 57150 w 781050"/>
              <a:gd name="connsiteY19" fmla="*/ 314325 h 542925"/>
              <a:gd name="connsiteX20" fmla="*/ 114300 w 781050"/>
              <a:gd name="connsiteY20" fmla="*/ 314325 h 542925"/>
              <a:gd name="connsiteX21" fmla="*/ 114300 w 781050"/>
              <a:gd name="connsiteY21" fmla="*/ 276225 h 542925"/>
              <a:gd name="connsiteX22" fmla="*/ 57150 w 781050"/>
              <a:gd name="connsiteY22" fmla="*/ 276225 h 542925"/>
              <a:gd name="connsiteX23" fmla="*/ 57150 w 781050"/>
              <a:gd name="connsiteY23" fmla="*/ 219075 h 542925"/>
              <a:gd name="connsiteX24" fmla="*/ 114300 w 781050"/>
              <a:gd name="connsiteY24" fmla="*/ 219075 h 542925"/>
              <a:gd name="connsiteX25" fmla="*/ 209550 w 781050"/>
              <a:gd name="connsiteY25" fmla="*/ 466725 h 542925"/>
              <a:gd name="connsiteX26" fmla="*/ 152400 w 781050"/>
              <a:gd name="connsiteY26" fmla="*/ 466725 h 542925"/>
              <a:gd name="connsiteX27" fmla="*/ 152400 w 781050"/>
              <a:gd name="connsiteY27" fmla="*/ 409575 h 542925"/>
              <a:gd name="connsiteX28" fmla="*/ 209550 w 781050"/>
              <a:gd name="connsiteY28" fmla="*/ 409575 h 542925"/>
              <a:gd name="connsiteX29" fmla="*/ 209550 w 781050"/>
              <a:gd name="connsiteY29" fmla="*/ 371475 h 542925"/>
              <a:gd name="connsiteX30" fmla="*/ 152400 w 781050"/>
              <a:gd name="connsiteY30" fmla="*/ 371475 h 542925"/>
              <a:gd name="connsiteX31" fmla="*/ 152400 w 781050"/>
              <a:gd name="connsiteY31" fmla="*/ 314325 h 542925"/>
              <a:gd name="connsiteX32" fmla="*/ 209550 w 781050"/>
              <a:gd name="connsiteY32" fmla="*/ 314325 h 542925"/>
              <a:gd name="connsiteX33" fmla="*/ 209550 w 781050"/>
              <a:gd name="connsiteY33" fmla="*/ 276225 h 542925"/>
              <a:gd name="connsiteX34" fmla="*/ 152400 w 781050"/>
              <a:gd name="connsiteY34" fmla="*/ 276225 h 542925"/>
              <a:gd name="connsiteX35" fmla="*/ 152400 w 781050"/>
              <a:gd name="connsiteY35" fmla="*/ 219075 h 542925"/>
              <a:gd name="connsiteX36" fmla="*/ 209550 w 781050"/>
              <a:gd name="connsiteY36" fmla="*/ 219075 h 542925"/>
              <a:gd name="connsiteX37" fmla="*/ 304800 w 781050"/>
              <a:gd name="connsiteY37" fmla="*/ 466725 h 542925"/>
              <a:gd name="connsiteX38" fmla="*/ 247650 w 781050"/>
              <a:gd name="connsiteY38" fmla="*/ 466725 h 542925"/>
              <a:gd name="connsiteX39" fmla="*/ 247650 w 781050"/>
              <a:gd name="connsiteY39" fmla="*/ 409575 h 542925"/>
              <a:gd name="connsiteX40" fmla="*/ 304800 w 781050"/>
              <a:gd name="connsiteY40" fmla="*/ 409575 h 542925"/>
              <a:gd name="connsiteX41" fmla="*/ 304800 w 781050"/>
              <a:gd name="connsiteY41" fmla="*/ 371475 h 542925"/>
              <a:gd name="connsiteX42" fmla="*/ 247650 w 781050"/>
              <a:gd name="connsiteY42" fmla="*/ 371475 h 542925"/>
              <a:gd name="connsiteX43" fmla="*/ 247650 w 781050"/>
              <a:gd name="connsiteY43" fmla="*/ 314325 h 542925"/>
              <a:gd name="connsiteX44" fmla="*/ 304800 w 781050"/>
              <a:gd name="connsiteY44" fmla="*/ 314325 h 542925"/>
              <a:gd name="connsiteX45" fmla="*/ 304800 w 781050"/>
              <a:gd name="connsiteY45" fmla="*/ 276225 h 542925"/>
              <a:gd name="connsiteX46" fmla="*/ 247650 w 781050"/>
              <a:gd name="connsiteY46" fmla="*/ 276225 h 542925"/>
              <a:gd name="connsiteX47" fmla="*/ 247650 w 781050"/>
              <a:gd name="connsiteY47" fmla="*/ 219075 h 542925"/>
              <a:gd name="connsiteX48" fmla="*/ 304800 w 781050"/>
              <a:gd name="connsiteY48" fmla="*/ 219075 h 542925"/>
              <a:gd name="connsiteX49" fmla="*/ 352425 w 781050"/>
              <a:gd name="connsiteY49" fmla="*/ 504825 h 542925"/>
              <a:gd name="connsiteX50" fmla="*/ 352425 w 781050"/>
              <a:gd name="connsiteY50" fmla="*/ 371475 h 542925"/>
              <a:gd name="connsiteX51" fmla="*/ 428625 w 781050"/>
              <a:gd name="connsiteY51" fmla="*/ 371475 h 542925"/>
              <a:gd name="connsiteX52" fmla="*/ 428625 w 781050"/>
              <a:gd name="connsiteY52" fmla="*/ 504825 h 542925"/>
              <a:gd name="connsiteX53" fmla="*/ 457200 w 781050"/>
              <a:gd name="connsiteY53" fmla="*/ 179832 h 542925"/>
              <a:gd name="connsiteX54" fmla="*/ 439388 w 781050"/>
              <a:gd name="connsiteY54" fmla="*/ 210693 h 542925"/>
              <a:gd name="connsiteX55" fmla="*/ 408337 w 781050"/>
              <a:gd name="connsiteY55" fmla="*/ 192691 h 542925"/>
              <a:gd name="connsiteX56" fmla="*/ 408337 w 781050"/>
              <a:gd name="connsiteY56" fmla="*/ 228600 h 542925"/>
              <a:gd name="connsiteX57" fmla="*/ 372713 w 781050"/>
              <a:gd name="connsiteY57" fmla="*/ 228600 h 542925"/>
              <a:gd name="connsiteX58" fmla="*/ 372713 w 781050"/>
              <a:gd name="connsiteY58" fmla="*/ 192691 h 542925"/>
              <a:gd name="connsiteX59" fmla="*/ 341662 w 781050"/>
              <a:gd name="connsiteY59" fmla="*/ 210693 h 542925"/>
              <a:gd name="connsiteX60" fmla="*/ 323850 w 781050"/>
              <a:gd name="connsiteY60" fmla="*/ 179832 h 542925"/>
              <a:gd name="connsiteX61" fmla="*/ 354997 w 781050"/>
              <a:gd name="connsiteY61" fmla="*/ 161925 h 542925"/>
              <a:gd name="connsiteX62" fmla="*/ 323850 w 781050"/>
              <a:gd name="connsiteY62" fmla="*/ 144018 h 542925"/>
              <a:gd name="connsiteX63" fmla="*/ 341662 w 781050"/>
              <a:gd name="connsiteY63" fmla="*/ 113157 h 542925"/>
              <a:gd name="connsiteX64" fmla="*/ 372713 w 781050"/>
              <a:gd name="connsiteY64" fmla="*/ 131159 h 542925"/>
              <a:gd name="connsiteX65" fmla="*/ 372713 w 781050"/>
              <a:gd name="connsiteY65" fmla="*/ 95250 h 542925"/>
              <a:gd name="connsiteX66" fmla="*/ 408337 w 781050"/>
              <a:gd name="connsiteY66" fmla="*/ 95250 h 542925"/>
              <a:gd name="connsiteX67" fmla="*/ 408337 w 781050"/>
              <a:gd name="connsiteY67" fmla="*/ 131159 h 542925"/>
              <a:gd name="connsiteX68" fmla="*/ 439388 w 781050"/>
              <a:gd name="connsiteY68" fmla="*/ 113157 h 542925"/>
              <a:gd name="connsiteX69" fmla="*/ 457200 w 781050"/>
              <a:gd name="connsiteY69" fmla="*/ 144018 h 542925"/>
              <a:gd name="connsiteX70" fmla="*/ 426053 w 781050"/>
              <a:gd name="connsiteY70" fmla="*/ 161925 h 542925"/>
              <a:gd name="connsiteX71" fmla="*/ 533400 w 781050"/>
              <a:gd name="connsiteY71" fmla="*/ 466725 h 542925"/>
              <a:gd name="connsiteX72" fmla="*/ 476250 w 781050"/>
              <a:gd name="connsiteY72" fmla="*/ 466725 h 542925"/>
              <a:gd name="connsiteX73" fmla="*/ 476250 w 781050"/>
              <a:gd name="connsiteY73" fmla="*/ 409575 h 542925"/>
              <a:gd name="connsiteX74" fmla="*/ 533400 w 781050"/>
              <a:gd name="connsiteY74" fmla="*/ 409575 h 542925"/>
              <a:gd name="connsiteX75" fmla="*/ 533400 w 781050"/>
              <a:gd name="connsiteY75" fmla="*/ 371475 h 542925"/>
              <a:gd name="connsiteX76" fmla="*/ 476250 w 781050"/>
              <a:gd name="connsiteY76" fmla="*/ 371475 h 542925"/>
              <a:gd name="connsiteX77" fmla="*/ 476250 w 781050"/>
              <a:gd name="connsiteY77" fmla="*/ 314325 h 542925"/>
              <a:gd name="connsiteX78" fmla="*/ 533400 w 781050"/>
              <a:gd name="connsiteY78" fmla="*/ 314325 h 542925"/>
              <a:gd name="connsiteX79" fmla="*/ 533400 w 781050"/>
              <a:gd name="connsiteY79" fmla="*/ 276225 h 542925"/>
              <a:gd name="connsiteX80" fmla="*/ 476250 w 781050"/>
              <a:gd name="connsiteY80" fmla="*/ 276225 h 542925"/>
              <a:gd name="connsiteX81" fmla="*/ 476250 w 781050"/>
              <a:gd name="connsiteY81" fmla="*/ 219075 h 542925"/>
              <a:gd name="connsiteX82" fmla="*/ 533400 w 781050"/>
              <a:gd name="connsiteY82" fmla="*/ 219075 h 542925"/>
              <a:gd name="connsiteX83" fmla="*/ 628650 w 781050"/>
              <a:gd name="connsiteY83" fmla="*/ 466725 h 542925"/>
              <a:gd name="connsiteX84" fmla="*/ 571500 w 781050"/>
              <a:gd name="connsiteY84" fmla="*/ 466725 h 542925"/>
              <a:gd name="connsiteX85" fmla="*/ 571500 w 781050"/>
              <a:gd name="connsiteY85" fmla="*/ 409575 h 542925"/>
              <a:gd name="connsiteX86" fmla="*/ 628650 w 781050"/>
              <a:gd name="connsiteY86" fmla="*/ 409575 h 542925"/>
              <a:gd name="connsiteX87" fmla="*/ 628650 w 781050"/>
              <a:gd name="connsiteY87" fmla="*/ 371475 h 542925"/>
              <a:gd name="connsiteX88" fmla="*/ 571500 w 781050"/>
              <a:gd name="connsiteY88" fmla="*/ 371475 h 542925"/>
              <a:gd name="connsiteX89" fmla="*/ 571500 w 781050"/>
              <a:gd name="connsiteY89" fmla="*/ 314325 h 542925"/>
              <a:gd name="connsiteX90" fmla="*/ 628650 w 781050"/>
              <a:gd name="connsiteY90" fmla="*/ 314325 h 542925"/>
              <a:gd name="connsiteX91" fmla="*/ 628650 w 781050"/>
              <a:gd name="connsiteY91" fmla="*/ 276225 h 542925"/>
              <a:gd name="connsiteX92" fmla="*/ 571500 w 781050"/>
              <a:gd name="connsiteY92" fmla="*/ 276225 h 542925"/>
              <a:gd name="connsiteX93" fmla="*/ 571500 w 781050"/>
              <a:gd name="connsiteY93" fmla="*/ 219075 h 542925"/>
              <a:gd name="connsiteX94" fmla="*/ 628650 w 781050"/>
              <a:gd name="connsiteY94" fmla="*/ 219075 h 542925"/>
              <a:gd name="connsiteX95" fmla="*/ 723900 w 781050"/>
              <a:gd name="connsiteY95" fmla="*/ 466725 h 542925"/>
              <a:gd name="connsiteX96" fmla="*/ 666750 w 781050"/>
              <a:gd name="connsiteY96" fmla="*/ 466725 h 542925"/>
              <a:gd name="connsiteX97" fmla="*/ 666750 w 781050"/>
              <a:gd name="connsiteY97" fmla="*/ 409575 h 542925"/>
              <a:gd name="connsiteX98" fmla="*/ 723900 w 781050"/>
              <a:gd name="connsiteY98" fmla="*/ 409575 h 542925"/>
              <a:gd name="connsiteX99" fmla="*/ 723900 w 781050"/>
              <a:gd name="connsiteY99" fmla="*/ 371475 h 542925"/>
              <a:gd name="connsiteX100" fmla="*/ 666750 w 781050"/>
              <a:gd name="connsiteY100" fmla="*/ 371475 h 542925"/>
              <a:gd name="connsiteX101" fmla="*/ 666750 w 781050"/>
              <a:gd name="connsiteY101" fmla="*/ 314325 h 542925"/>
              <a:gd name="connsiteX102" fmla="*/ 723900 w 781050"/>
              <a:gd name="connsiteY102" fmla="*/ 314325 h 542925"/>
              <a:gd name="connsiteX103" fmla="*/ 723900 w 781050"/>
              <a:gd name="connsiteY103" fmla="*/ 276225 h 542925"/>
              <a:gd name="connsiteX104" fmla="*/ 666750 w 781050"/>
              <a:gd name="connsiteY104" fmla="*/ 276225 h 542925"/>
              <a:gd name="connsiteX105" fmla="*/ 666750 w 781050"/>
              <a:gd name="connsiteY105" fmla="*/ 219075 h 542925"/>
              <a:gd name="connsiteX106" fmla="*/ 723900 w 781050"/>
              <a:gd name="connsiteY106" fmla="*/ 21907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781050" h="542925">
                <a:moveTo>
                  <a:pt x="504825" y="142875"/>
                </a:moveTo>
                <a:lnTo>
                  <a:pt x="504825" y="114300"/>
                </a:lnTo>
                <a:lnTo>
                  <a:pt x="390525" y="0"/>
                </a:lnTo>
                <a:lnTo>
                  <a:pt x="276225" y="114300"/>
                </a:lnTo>
                <a:lnTo>
                  <a:pt x="276225" y="142875"/>
                </a:lnTo>
                <a:lnTo>
                  <a:pt x="0" y="142875"/>
                </a:lnTo>
                <a:lnTo>
                  <a:pt x="0" y="180975"/>
                </a:lnTo>
                <a:lnTo>
                  <a:pt x="19050" y="180975"/>
                </a:lnTo>
                <a:lnTo>
                  <a:pt x="19050" y="542925"/>
                </a:lnTo>
                <a:lnTo>
                  <a:pt x="762000" y="542925"/>
                </a:lnTo>
                <a:lnTo>
                  <a:pt x="762000" y="180975"/>
                </a:lnTo>
                <a:lnTo>
                  <a:pt x="781050" y="180975"/>
                </a:lnTo>
                <a:lnTo>
                  <a:pt x="781050" y="142875"/>
                </a:lnTo>
                <a:close/>
                <a:moveTo>
                  <a:pt x="114300" y="466725"/>
                </a:moveTo>
                <a:lnTo>
                  <a:pt x="57150" y="466725"/>
                </a:lnTo>
                <a:lnTo>
                  <a:pt x="57150" y="409575"/>
                </a:lnTo>
                <a:lnTo>
                  <a:pt x="114300" y="409575"/>
                </a:lnTo>
                <a:close/>
                <a:moveTo>
                  <a:pt x="114300" y="371475"/>
                </a:moveTo>
                <a:lnTo>
                  <a:pt x="57150" y="371475"/>
                </a:lnTo>
                <a:lnTo>
                  <a:pt x="57150" y="314325"/>
                </a:lnTo>
                <a:lnTo>
                  <a:pt x="114300" y="314325"/>
                </a:lnTo>
                <a:close/>
                <a:moveTo>
                  <a:pt x="114300" y="276225"/>
                </a:moveTo>
                <a:lnTo>
                  <a:pt x="57150" y="276225"/>
                </a:lnTo>
                <a:lnTo>
                  <a:pt x="57150" y="219075"/>
                </a:lnTo>
                <a:lnTo>
                  <a:pt x="114300" y="219075"/>
                </a:lnTo>
                <a:close/>
                <a:moveTo>
                  <a:pt x="209550" y="466725"/>
                </a:moveTo>
                <a:lnTo>
                  <a:pt x="152400" y="466725"/>
                </a:lnTo>
                <a:lnTo>
                  <a:pt x="152400" y="409575"/>
                </a:lnTo>
                <a:lnTo>
                  <a:pt x="209550" y="409575"/>
                </a:lnTo>
                <a:close/>
                <a:moveTo>
                  <a:pt x="209550" y="371475"/>
                </a:moveTo>
                <a:lnTo>
                  <a:pt x="152400" y="371475"/>
                </a:lnTo>
                <a:lnTo>
                  <a:pt x="152400" y="314325"/>
                </a:lnTo>
                <a:lnTo>
                  <a:pt x="209550" y="314325"/>
                </a:lnTo>
                <a:close/>
                <a:moveTo>
                  <a:pt x="209550" y="276225"/>
                </a:moveTo>
                <a:lnTo>
                  <a:pt x="152400" y="276225"/>
                </a:lnTo>
                <a:lnTo>
                  <a:pt x="152400" y="219075"/>
                </a:lnTo>
                <a:lnTo>
                  <a:pt x="209550" y="219075"/>
                </a:lnTo>
                <a:close/>
                <a:moveTo>
                  <a:pt x="304800" y="466725"/>
                </a:moveTo>
                <a:lnTo>
                  <a:pt x="247650" y="466725"/>
                </a:lnTo>
                <a:lnTo>
                  <a:pt x="247650" y="409575"/>
                </a:lnTo>
                <a:lnTo>
                  <a:pt x="304800" y="409575"/>
                </a:lnTo>
                <a:close/>
                <a:moveTo>
                  <a:pt x="304800" y="371475"/>
                </a:moveTo>
                <a:lnTo>
                  <a:pt x="247650" y="371475"/>
                </a:lnTo>
                <a:lnTo>
                  <a:pt x="247650" y="314325"/>
                </a:lnTo>
                <a:lnTo>
                  <a:pt x="304800" y="314325"/>
                </a:lnTo>
                <a:close/>
                <a:moveTo>
                  <a:pt x="304800" y="276225"/>
                </a:moveTo>
                <a:lnTo>
                  <a:pt x="247650" y="276225"/>
                </a:lnTo>
                <a:lnTo>
                  <a:pt x="247650" y="219075"/>
                </a:lnTo>
                <a:lnTo>
                  <a:pt x="304800" y="219075"/>
                </a:lnTo>
                <a:close/>
                <a:moveTo>
                  <a:pt x="352425" y="504825"/>
                </a:moveTo>
                <a:lnTo>
                  <a:pt x="352425" y="371475"/>
                </a:lnTo>
                <a:lnTo>
                  <a:pt x="428625" y="371475"/>
                </a:lnTo>
                <a:lnTo>
                  <a:pt x="428625" y="504825"/>
                </a:lnTo>
                <a:close/>
                <a:moveTo>
                  <a:pt x="457200" y="179832"/>
                </a:moveTo>
                <a:lnTo>
                  <a:pt x="439388" y="210693"/>
                </a:lnTo>
                <a:lnTo>
                  <a:pt x="408337" y="192691"/>
                </a:lnTo>
                <a:lnTo>
                  <a:pt x="408337" y="228600"/>
                </a:lnTo>
                <a:lnTo>
                  <a:pt x="372713" y="228600"/>
                </a:lnTo>
                <a:lnTo>
                  <a:pt x="372713" y="192691"/>
                </a:lnTo>
                <a:lnTo>
                  <a:pt x="341662" y="210693"/>
                </a:lnTo>
                <a:lnTo>
                  <a:pt x="323850" y="179832"/>
                </a:lnTo>
                <a:lnTo>
                  <a:pt x="354997" y="161925"/>
                </a:lnTo>
                <a:lnTo>
                  <a:pt x="323850" y="144018"/>
                </a:lnTo>
                <a:lnTo>
                  <a:pt x="341662" y="113157"/>
                </a:lnTo>
                <a:lnTo>
                  <a:pt x="372713" y="131159"/>
                </a:lnTo>
                <a:lnTo>
                  <a:pt x="372713" y="95250"/>
                </a:lnTo>
                <a:lnTo>
                  <a:pt x="408337" y="95250"/>
                </a:lnTo>
                <a:lnTo>
                  <a:pt x="408337" y="131159"/>
                </a:lnTo>
                <a:lnTo>
                  <a:pt x="439388" y="113157"/>
                </a:lnTo>
                <a:lnTo>
                  <a:pt x="457200" y="144018"/>
                </a:lnTo>
                <a:lnTo>
                  <a:pt x="426053" y="161925"/>
                </a:lnTo>
                <a:close/>
                <a:moveTo>
                  <a:pt x="533400" y="466725"/>
                </a:moveTo>
                <a:lnTo>
                  <a:pt x="476250" y="466725"/>
                </a:lnTo>
                <a:lnTo>
                  <a:pt x="476250" y="409575"/>
                </a:lnTo>
                <a:lnTo>
                  <a:pt x="533400" y="409575"/>
                </a:lnTo>
                <a:close/>
                <a:moveTo>
                  <a:pt x="533400" y="371475"/>
                </a:moveTo>
                <a:lnTo>
                  <a:pt x="476250" y="371475"/>
                </a:lnTo>
                <a:lnTo>
                  <a:pt x="476250" y="314325"/>
                </a:lnTo>
                <a:lnTo>
                  <a:pt x="533400" y="314325"/>
                </a:lnTo>
                <a:close/>
                <a:moveTo>
                  <a:pt x="533400" y="276225"/>
                </a:moveTo>
                <a:lnTo>
                  <a:pt x="476250" y="276225"/>
                </a:lnTo>
                <a:lnTo>
                  <a:pt x="476250" y="219075"/>
                </a:lnTo>
                <a:lnTo>
                  <a:pt x="533400" y="219075"/>
                </a:lnTo>
                <a:close/>
                <a:moveTo>
                  <a:pt x="628650" y="466725"/>
                </a:moveTo>
                <a:lnTo>
                  <a:pt x="571500" y="466725"/>
                </a:lnTo>
                <a:lnTo>
                  <a:pt x="571500" y="409575"/>
                </a:lnTo>
                <a:lnTo>
                  <a:pt x="628650" y="409575"/>
                </a:lnTo>
                <a:close/>
                <a:moveTo>
                  <a:pt x="628650" y="371475"/>
                </a:moveTo>
                <a:lnTo>
                  <a:pt x="571500" y="371475"/>
                </a:lnTo>
                <a:lnTo>
                  <a:pt x="571500" y="314325"/>
                </a:lnTo>
                <a:lnTo>
                  <a:pt x="628650" y="314325"/>
                </a:lnTo>
                <a:close/>
                <a:moveTo>
                  <a:pt x="628650" y="276225"/>
                </a:moveTo>
                <a:lnTo>
                  <a:pt x="571500" y="276225"/>
                </a:lnTo>
                <a:lnTo>
                  <a:pt x="571500" y="219075"/>
                </a:lnTo>
                <a:lnTo>
                  <a:pt x="628650" y="219075"/>
                </a:lnTo>
                <a:close/>
                <a:moveTo>
                  <a:pt x="723900" y="466725"/>
                </a:moveTo>
                <a:lnTo>
                  <a:pt x="666750" y="466725"/>
                </a:lnTo>
                <a:lnTo>
                  <a:pt x="666750" y="409575"/>
                </a:lnTo>
                <a:lnTo>
                  <a:pt x="723900" y="409575"/>
                </a:lnTo>
                <a:close/>
                <a:moveTo>
                  <a:pt x="723900" y="371475"/>
                </a:moveTo>
                <a:lnTo>
                  <a:pt x="666750" y="371475"/>
                </a:lnTo>
                <a:lnTo>
                  <a:pt x="666750" y="314325"/>
                </a:lnTo>
                <a:lnTo>
                  <a:pt x="723900" y="314325"/>
                </a:lnTo>
                <a:close/>
                <a:moveTo>
                  <a:pt x="723900" y="276225"/>
                </a:moveTo>
                <a:lnTo>
                  <a:pt x="666750" y="276225"/>
                </a:lnTo>
                <a:lnTo>
                  <a:pt x="666750" y="219075"/>
                </a:lnTo>
                <a:lnTo>
                  <a:pt x="723900" y="21907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B1C1046-9A9B-4C0F-A5A4-3D8907B0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57" y="2582165"/>
            <a:ext cx="609685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9"/>
          <p:cNvSpPr/>
          <p:nvPr/>
        </p:nvSpPr>
        <p:spPr>
          <a:xfrm rot="10399579" flipV="1">
            <a:off x="7560630" y="2913756"/>
            <a:ext cx="2296925" cy="1463377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63" name="Freeform 17">
            <a:extLst>
              <a:ext uri="{FF2B5EF4-FFF2-40B4-BE49-F238E27FC236}">
                <a16:creationId xmlns:a16="http://schemas.microsoft.com/office/drawing/2014/main" id="{5534E2CD-A887-639E-5F2D-DAD397DF78BF}"/>
              </a:ext>
            </a:extLst>
          </p:cNvPr>
          <p:cNvSpPr/>
          <p:nvPr/>
        </p:nvSpPr>
        <p:spPr>
          <a:xfrm>
            <a:off x="7942552" y="4815322"/>
            <a:ext cx="1995205" cy="1925463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/>
          <a:lstStyle/>
          <a:p>
            <a:pPr defTabSz="609630">
              <a:defRPr/>
            </a:pPr>
            <a:endParaRPr lang="da-DK" sz="1200" dirty="0">
              <a:latin typeface="+mj-lt"/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28E9E993-709F-A1A9-D12C-5C1F4D5BF670}"/>
              </a:ext>
            </a:extLst>
          </p:cNvPr>
          <p:cNvGrpSpPr/>
          <p:nvPr/>
        </p:nvGrpSpPr>
        <p:grpSpPr>
          <a:xfrm>
            <a:off x="5288086" y="3189708"/>
            <a:ext cx="3043164" cy="3042000"/>
            <a:chOff x="14166" y="242939"/>
            <a:chExt cx="6321665" cy="6350000"/>
          </a:xfrm>
          <a:solidFill>
            <a:schemeClr val="bg1"/>
          </a:solidFill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6C8D640-D8F9-4C83-4225-35B96F6706F5}"/>
                </a:ext>
              </a:extLst>
            </p:cNvPr>
            <p:cNvSpPr/>
            <p:nvPr/>
          </p:nvSpPr>
          <p:spPr>
            <a:xfrm>
              <a:off x="14166" y="242939"/>
              <a:ext cx="6321665" cy="6350000"/>
            </a:xfrm>
            <a:prstGeom prst="ellipse">
              <a:avLst/>
            </a:prstGeom>
            <a:grpFill/>
            <a:ln w="57150">
              <a:solidFill>
                <a:schemeClr val="accent5"/>
              </a:solidFill>
            </a:ln>
          </p:spPr>
          <p:txBody>
            <a:bodyPr/>
            <a:lstStyle/>
            <a:p>
              <a:endParaRPr lang="da-DK" sz="1200">
                <a:latin typeface="+mj-lt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 rot="-4325575" flipH="1" flipV="1">
            <a:off x="11974892" y="2755437"/>
            <a:ext cx="407116" cy="1282837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5" name="AutoShape 5"/>
          <p:cNvSpPr/>
          <p:nvPr/>
        </p:nvSpPr>
        <p:spPr>
          <a:xfrm rot="-1361078">
            <a:off x="3439599" y="2872377"/>
            <a:ext cx="1705495" cy="1711392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47" name="Freeform 17">
            <a:extLst>
              <a:ext uri="{FF2B5EF4-FFF2-40B4-BE49-F238E27FC236}">
                <a16:creationId xmlns:a16="http://schemas.microsoft.com/office/drawing/2014/main" id="{FDC8DB80-7785-4CCD-A2EE-E12A06604986}"/>
              </a:ext>
            </a:extLst>
          </p:cNvPr>
          <p:cNvSpPr/>
          <p:nvPr/>
        </p:nvSpPr>
        <p:spPr>
          <a:xfrm>
            <a:off x="434180" y="3890299"/>
            <a:ext cx="1995205" cy="1925463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/>
          <a:lstStyle/>
          <a:p>
            <a:pPr defTabSz="609630">
              <a:defRPr/>
            </a:pP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-566416" y="3380327"/>
            <a:ext cx="2633837" cy="0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54" name="TextBox 37">
            <a:extLst>
              <a:ext uri="{FF2B5EF4-FFF2-40B4-BE49-F238E27FC236}">
                <a16:creationId xmlns:a16="http://schemas.microsoft.com/office/drawing/2014/main" id="{AF9B667B-6C6A-4FA8-B011-A3BF11A2CAEC}"/>
              </a:ext>
            </a:extLst>
          </p:cNvPr>
          <p:cNvSpPr txBox="1"/>
          <p:nvPr/>
        </p:nvSpPr>
        <p:spPr>
          <a:xfrm>
            <a:off x="8076762" y="5449312"/>
            <a:ext cx="1726784" cy="603178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591"/>
              </a:lnSpc>
              <a:defRPr/>
            </a:pPr>
            <a:r>
              <a:rPr lang="da-DK" sz="1333" b="1" spc="53" dirty="0">
                <a:latin typeface="+mj-lt"/>
                <a:ea typeface="Source Sans Pro" panose="020B0503030403020204" pitchFamily="34" charset="0"/>
              </a:rPr>
              <a:t>Januar 2024</a:t>
            </a:r>
          </a:p>
          <a:p>
            <a:pPr algn="ctr" defTabSz="609630">
              <a:lnSpc>
                <a:spcPts val="1591"/>
              </a:lnSpc>
              <a:defRPr/>
            </a:pPr>
            <a:r>
              <a:rPr lang="da-DK" sz="1333" spc="53" dirty="0">
                <a:latin typeface="+mj-lt"/>
                <a:ea typeface="Source Sans Pro" panose="020B0503030403020204" pitchFamily="34" charset="0"/>
                <a:hlinkClick r:id="rId3"/>
              </a:rPr>
              <a:t>Procedure for DK </a:t>
            </a:r>
            <a:r>
              <a:rPr lang="da-DK" sz="1333" spc="53" dirty="0">
                <a:latin typeface="+mj-lt"/>
                <a:ea typeface="Source Sans Pro" panose="020B0503030403020204" pitchFamily="34" charset="0"/>
              </a:rPr>
              <a:t>inkl. VMK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88882" y="1769209"/>
            <a:ext cx="3043164" cy="3042000"/>
            <a:chOff x="14166" y="242939"/>
            <a:chExt cx="6321665" cy="6350000"/>
          </a:xfrm>
          <a:solidFill>
            <a:schemeClr val="bg1"/>
          </a:solidFill>
        </p:grpSpPr>
        <p:sp>
          <p:nvSpPr>
            <p:cNvPr id="17" name="Freeform 17"/>
            <p:cNvSpPr/>
            <p:nvPr/>
          </p:nvSpPr>
          <p:spPr>
            <a:xfrm>
              <a:off x="14166" y="242939"/>
              <a:ext cx="6321665" cy="6350000"/>
            </a:xfrm>
            <a:prstGeom prst="ellipse">
              <a:avLst/>
            </a:prstGeom>
            <a:grpFill/>
            <a:ln w="57150">
              <a:solidFill>
                <a:schemeClr val="accent5"/>
              </a:solidFill>
            </a:ln>
          </p:spPr>
          <p:txBody>
            <a:bodyPr/>
            <a:lstStyle/>
            <a:p>
              <a:endParaRPr lang="da-DK" sz="1200">
                <a:latin typeface="+mj-lt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800383" y="2945461"/>
            <a:ext cx="267164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defRPr/>
            </a:pPr>
            <a:r>
              <a:rPr lang="da-DK" b="1" spc="53" dirty="0">
                <a:latin typeface="+mj-lt"/>
              </a:rPr>
              <a:t>ATMP</a:t>
            </a:r>
            <a:r>
              <a:rPr lang="da-DK" spc="53" dirty="0">
                <a:latin typeface="+mj-lt"/>
              </a:rPr>
              <a:t> – hvordan skabes der mere information på dette område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61906" y="4561408"/>
            <a:ext cx="274218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defRPr/>
            </a:pPr>
            <a:r>
              <a:rPr lang="da-DK" spc="54" dirty="0">
                <a:latin typeface="+mj-lt"/>
              </a:rPr>
              <a:t>DK: Kombinerede studier – lægemidler og In </a:t>
            </a:r>
            <a:r>
              <a:rPr lang="da-DK" spc="54" dirty="0" err="1">
                <a:latin typeface="+mj-lt"/>
              </a:rPr>
              <a:t>Vitro</a:t>
            </a:r>
            <a:r>
              <a:rPr lang="da-DK" spc="54" dirty="0">
                <a:latin typeface="+mj-lt"/>
              </a:rPr>
              <a:t> </a:t>
            </a:r>
            <a:r>
              <a:rPr lang="da-DK" spc="54" dirty="0" err="1">
                <a:latin typeface="+mj-lt"/>
              </a:rPr>
              <a:t>Diagnostic</a:t>
            </a:r>
            <a:r>
              <a:rPr lang="da-DK" spc="54" dirty="0">
                <a:latin typeface="+mj-lt"/>
              </a:rPr>
              <a:t> (IVD)</a:t>
            </a:r>
          </a:p>
        </p:txBody>
      </p:sp>
      <p:sp>
        <p:nvSpPr>
          <p:cNvPr id="49" name="TextBox 37">
            <a:extLst>
              <a:ext uri="{FF2B5EF4-FFF2-40B4-BE49-F238E27FC236}">
                <a16:creationId xmlns:a16="http://schemas.microsoft.com/office/drawing/2014/main" id="{929EB039-F862-4844-8051-0CED5264D613}"/>
              </a:ext>
            </a:extLst>
          </p:cNvPr>
          <p:cNvSpPr txBox="1"/>
          <p:nvPr/>
        </p:nvSpPr>
        <p:spPr>
          <a:xfrm>
            <a:off x="551289" y="4340069"/>
            <a:ext cx="1781698" cy="1218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591"/>
              </a:lnSpc>
              <a:defRPr/>
            </a:pPr>
            <a:r>
              <a:rPr lang="da-DK" sz="1333" b="1" spc="53" dirty="0">
                <a:latin typeface="+mj-lt"/>
                <a:ea typeface="Source Sans Pro" panose="020B0503030403020204" pitchFamily="34" charset="0"/>
              </a:rPr>
              <a:t>Maj 2024</a:t>
            </a:r>
            <a:br>
              <a:rPr lang="da-DK" sz="1333" b="1" spc="53" dirty="0">
                <a:latin typeface="+mj-lt"/>
                <a:ea typeface="Source Sans Pro" panose="020B0503030403020204" pitchFamily="34" charset="0"/>
              </a:rPr>
            </a:br>
            <a:r>
              <a:rPr lang="da-DK" sz="1333" spc="53" dirty="0">
                <a:latin typeface="+mj-lt"/>
                <a:ea typeface="Source Sans Pro" panose="020B0503030403020204" pitchFamily="34" charset="0"/>
              </a:rPr>
              <a:t>Lmst.dk: Regulering af innovative lægemidler herunder avanceret terapi (</a:t>
            </a:r>
            <a:r>
              <a:rPr lang="da-DK" sz="1333" spc="53" dirty="0">
                <a:latin typeface="+mj-lt"/>
                <a:ea typeface="Source Sans Pro" panose="020B0503030403020204" pitchFamily="34" charset="0"/>
                <a:hlinkClick r:id="rId4"/>
              </a:rPr>
              <a:t>ATMP</a:t>
            </a:r>
            <a:r>
              <a:rPr lang="da-DK" sz="1333" spc="53" dirty="0">
                <a:latin typeface="+mj-lt"/>
                <a:ea typeface="Source Sans Pro" panose="020B0503030403020204" pitchFamily="34" charset="0"/>
              </a:rPr>
              <a:t>)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DCCE4424-317C-9435-7571-1429CC6AA0E7}"/>
              </a:ext>
            </a:extLst>
          </p:cNvPr>
          <p:cNvGrpSpPr/>
          <p:nvPr/>
        </p:nvGrpSpPr>
        <p:grpSpPr>
          <a:xfrm>
            <a:off x="7698248" y="1105177"/>
            <a:ext cx="1995205" cy="1925463"/>
            <a:chOff x="10101462" y="2799681"/>
            <a:chExt cx="1995205" cy="1925463"/>
          </a:xfrm>
          <a:solidFill>
            <a:schemeClr val="bg1"/>
          </a:solidFill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287DF85D-205A-FC8F-CCF4-B61F026B276D}"/>
                </a:ext>
              </a:extLst>
            </p:cNvPr>
            <p:cNvSpPr/>
            <p:nvPr/>
          </p:nvSpPr>
          <p:spPr>
            <a:xfrm>
              <a:off x="10101462" y="2799681"/>
              <a:ext cx="1995205" cy="1925463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 w="57150">
              <a:solidFill>
                <a:schemeClr val="accent6"/>
              </a:solidFill>
            </a:ln>
          </p:spPr>
          <p:txBody>
            <a:bodyPr/>
            <a:lstStyle/>
            <a:p>
              <a:pPr defTabSz="609630">
                <a:defRPr/>
              </a:pPr>
              <a:endParaRPr lang="da-DK" sz="1200" dirty="0">
                <a:latin typeface="Calibri"/>
              </a:endParaRPr>
            </a:p>
          </p:txBody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CA8EC963-61B7-4FB8-A53B-A1B7BD3A2E75}"/>
                </a:ext>
              </a:extLst>
            </p:cNvPr>
            <p:cNvSpPr txBox="1"/>
            <p:nvPr/>
          </p:nvSpPr>
          <p:spPr>
            <a:xfrm>
              <a:off x="10153392" y="3200141"/>
              <a:ext cx="1943275" cy="101354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1591"/>
                </a:lnSpc>
                <a:defRPr/>
              </a:pPr>
              <a:r>
                <a:rPr lang="da-DK" sz="1333" b="1" spc="53" dirty="0">
                  <a:latin typeface="+mj-lt"/>
                  <a:ea typeface="Source Sans Pro" panose="020B0503030403020204" pitchFamily="34" charset="0"/>
                </a:rPr>
                <a:t>December 2024</a:t>
              </a:r>
            </a:p>
            <a:p>
              <a:pPr algn="ctr" defTabSz="609630">
                <a:lnSpc>
                  <a:spcPts val="1591"/>
                </a:lnSpc>
                <a:defRPr/>
              </a:pPr>
              <a:r>
                <a:rPr lang="da-DK" sz="1333" spc="53" dirty="0" err="1">
                  <a:latin typeface="+mj-lt"/>
                  <a:ea typeface="Source Sans Pro" panose="020B0503030403020204" pitchFamily="34" charset="0"/>
                </a:rPr>
                <a:t>Endorsed</a:t>
              </a:r>
              <a:r>
                <a:rPr lang="da-DK" sz="1333" spc="53" dirty="0">
                  <a:latin typeface="+mj-lt"/>
                  <a:ea typeface="Source Sans Pro" panose="020B0503030403020204" pitchFamily="34" charset="0"/>
                </a:rPr>
                <a:t> af Medlemslandene og Project 1 ‘</a:t>
              </a:r>
              <a:r>
                <a:rPr lang="da-DK" sz="1333" spc="53" dirty="0">
                  <a:latin typeface="+mj-lt"/>
                  <a:ea typeface="Source Sans Pro" panose="020B0503030403020204" pitchFamily="34" charset="0"/>
                  <a:hlinkClick r:id="rId5"/>
                </a:rPr>
                <a:t>all in </a:t>
              </a:r>
              <a:r>
                <a:rPr lang="da-DK" sz="1333" spc="53" dirty="0" err="1">
                  <a:latin typeface="+mj-lt"/>
                  <a:ea typeface="Source Sans Pro" panose="020B0503030403020204" pitchFamily="34" charset="0"/>
                  <a:hlinkClick r:id="rId5"/>
                </a:rPr>
                <a:t>one</a:t>
              </a:r>
              <a:r>
                <a:rPr lang="da-DK" sz="1333" spc="53" dirty="0">
                  <a:latin typeface="+mj-lt"/>
                  <a:ea typeface="Source Sans Pro" panose="020B0503030403020204" pitchFamily="34" charset="0"/>
                  <a:hlinkClick r:id="rId5"/>
                </a:rPr>
                <a:t> </a:t>
              </a:r>
              <a:r>
                <a:rPr lang="da-DK" sz="1333" spc="53" dirty="0" err="1">
                  <a:latin typeface="+mj-lt"/>
                  <a:ea typeface="Source Sans Pro" panose="020B0503030403020204" pitchFamily="34" charset="0"/>
                  <a:hlinkClick r:id="rId5"/>
                </a:rPr>
                <a:t>coordination</a:t>
              </a:r>
              <a:r>
                <a:rPr lang="da-DK" sz="1333" spc="53" dirty="0">
                  <a:latin typeface="+mj-lt"/>
                  <a:ea typeface="Source Sans Pro" panose="020B0503030403020204" pitchFamily="34" charset="0"/>
                </a:rPr>
                <a:t>’ startet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1BC8E329-FEF9-4D1E-A40E-502A53E24EE1}"/>
              </a:ext>
            </a:extLst>
          </p:cNvPr>
          <p:cNvGrpSpPr/>
          <p:nvPr/>
        </p:nvGrpSpPr>
        <p:grpSpPr>
          <a:xfrm>
            <a:off x="9030431" y="2139578"/>
            <a:ext cx="2985255" cy="2934937"/>
            <a:chOff x="13675144" y="1056076"/>
            <a:chExt cx="3597515" cy="3536876"/>
          </a:xfrm>
        </p:grpSpPr>
        <p:grpSp>
          <p:nvGrpSpPr>
            <p:cNvPr id="64" name="Group 16">
              <a:extLst>
                <a:ext uri="{FF2B5EF4-FFF2-40B4-BE49-F238E27FC236}">
                  <a16:creationId xmlns:a16="http://schemas.microsoft.com/office/drawing/2014/main" id="{94D53F70-7094-5AA0-63E9-8835814362FC}"/>
                </a:ext>
              </a:extLst>
            </p:cNvPr>
            <p:cNvGrpSpPr/>
            <p:nvPr/>
          </p:nvGrpSpPr>
          <p:grpSpPr>
            <a:xfrm>
              <a:off x="13675144" y="1056076"/>
              <a:ext cx="3597515" cy="3536876"/>
              <a:chOff x="14167" y="242939"/>
              <a:chExt cx="6321665" cy="6350000"/>
            </a:xfrm>
            <a:solidFill>
              <a:srgbClr val="C8C1E1"/>
            </a:solidFill>
          </p:grpSpPr>
          <p:sp>
            <p:nvSpPr>
              <p:cNvPr id="65" name="Freeform 17">
                <a:extLst>
                  <a:ext uri="{FF2B5EF4-FFF2-40B4-BE49-F238E27FC236}">
                    <a16:creationId xmlns:a16="http://schemas.microsoft.com/office/drawing/2014/main" id="{8FDB0E9C-40B8-B478-99D2-297F287E0980}"/>
                  </a:ext>
                </a:extLst>
              </p:cNvPr>
              <p:cNvSpPr/>
              <p:nvPr/>
            </p:nvSpPr>
            <p:spPr>
              <a:xfrm>
                <a:off x="14167" y="24293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txBody>
              <a:bodyPr/>
              <a:lstStyle/>
              <a:p>
                <a:endParaRPr lang="da-DK" sz="1200">
                  <a:latin typeface="+mj-lt"/>
                </a:endParaRP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4123275" y="2608576"/>
              <a:ext cx="2701252" cy="1335240"/>
            </a:xfrm>
            <a:prstGeom prst="rect">
              <a:avLst/>
            </a:prstGeom>
            <a:ln w="571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defRPr/>
              </a:pPr>
              <a:r>
                <a:rPr lang="da-DK" spc="53" dirty="0">
                  <a:latin typeface="+mj-lt"/>
                </a:rPr>
                <a:t>EU: COMBINE –</a:t>
              </a:r>
              <a:r>
                <a:rPr lang="en-US" spc="53" dirty="0" err="1">
                  <a:latin typeface="+mj-lt"/>
                </a:rPr>
                <a:t>programme</a:t>
              </a:r>
              <a:r>
                <a:rPr lang="en-US" spc="53" dirty="0">
                  <a:latin typeface="+mj-lt"/>
                </a:rPr>
                <a:t> for clinical trials and medical devices</a:t>
              </a:r>
              <a:endParaRPr lang="da-DK" spc="53" dirty="0">
                <a:latin typeface="+mj-lt"/>
              </a:endParaRP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3F2C697B-B2D1-E96F-05AB-03CA86C9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503238"/>
            <a:ext cx="6510304" cy="756000"/>
          </a:xfrm>
        </p:spPr>
        <p:txBody>
          <a:bodyPr/>
          <a:lstStyle/>
          <a:p>
            <a:r>
              <a:rPr lang="da-DK" sz="3600" dirty="0"/>
              <a:t>Høj faglighed – at udvikle de regulatoriske rammer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333FABDE-6AC8-E0FE-60FE-F11E6E4F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5</a:t>
            </a:fld>
            <a:endParaRPr lang="da-DK"/>
          </a:p>
        </p:txBody>
      </p:sp>
      <p:pic>
        <p:nvPicPr>
          <p:cNvPr id="29" name="Picture 33">
            <a:extLst>
              <a:ext uri="{FF2B5EF4-FFF2-40B4-BE49-F238E27FC236}">
                <a16:creationId xmlns:a16="http://schemas.microsoft.com/office/drawing/2014/main" id="{0507E289-D7D3-41DC-9784-3459C3616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29">
            <a:off x="2661571" y="2213642"/>
            <a:ext cx="909071" cy="60112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84B32ED-E266-43C2-8903-17725C4F15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024" y="3340081"/>
            <a:ext cx="900942" cy="1041552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F4140A6E-E7C9-45AB-A5ED-55003A7E35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6476" y="2304700"/>
            <a:ext cx="900942" cy="10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9"/>
          <p:cNvSpPr/>
          <p:nvPr/>
        </p:nvSpPr>
        <p:spPr>
          <a:xfrm rot="10399579" flipV="1">
            <a:off x="7560630" y="2913756"/>
            <a:ext cx="2296925" cy="1463377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63" name="Freeform 17">
            <a:extLst>
              <a:ext uri="{FF2B5EF4-FFF2-40B4-BE49-F238E27FC236}">
                <a16:creationId xmlns:a16="http://schemas.microsoft.com/office/drawing/2014/main" id="{5534E2CD-A887-639E-5F2D-DAD397DF78BF}"/>
              </a:ext>
            </a:extLst>
          </p:cNvPr>
          <p:cNvSpPr/>
          <p:nvPr/>
        </p:nvSpPr>
        <p:spPr>
          <a:xfrm>
            <a:off x="7942552" y="4815322"/>
            <a:ext cx="1995205" cy="1925463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/>
          <a:lstStyle/>
          <a:p>
            <a:pPr defTabSz="609630">
              <a:defRPr/>
            </a:pPr>
            <a:endParaRPr lang="da-DK" sz="1200" dirty="0">
              <a:latin typeface="+mj-lt"/>
            </a:endParaRP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28E9E993-709F-A1A9-D12C-5C1F4D5BF670}"/>
              </a:ext>
            </a:extLst>
          </p:cNvPr>
          <p:cNvGrpSpPr/>
          <p:nvPr/>
        </p:nvGrpSpPr>
        <p:grpSpPr>
          <a:xfrm>
            <a:off x="5288086" y="3189708"/>
            <a:ext cx="3043164" cy="3042000"/>
            <a:chOff x="14166" y="242939"/>
            <a:chExt cx="6321665" cy="6350000"/>
          </a:xfrm>
          <a:solidFill>
            <a:schemeClr val="bg1"/>
          </a:solidFill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6C8D640-D8F9-4C83-4225-35B96F6706F5}"/>
                </a:ext>
              </a:extLst>
            </p:cNvPr>
            <p:cNvSpPr/>
            <p:nvPr/>
          </p:nvSpPr>
          <p:spPr>
            <a:xfrm>
              <a:off x="14166" y="242939"/>
              <a:ext cx="6321665" cy="6350000"/>
            </a:xfrm>
            <a:prstGeom prst="ellipse">
              <a:avLst/>
            </a:prstGeom>
            <a:grpFill/>
            <a:ln w="57150">
              <a:solidFill>
                <a:schemeClr val="accent5"/>
              </a:solidFill>
            </a:ln>
          </p:spPr>
          <p:txBody>
            <a:bodyPr/>
            <a:lstStyle/>
            <a:p>
              <a:endParaRPr lang="da-DK" sz="1200">
                <a:latin typeface="+mj-lt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 rot="-4325575" flipH="1" flipV="1">
            <a:off x="11974892" y="2755437"/>
            <a:ext cx="407116" cy="1282837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5" name="AutoShape 5"/>
          <p:cNvSpPr/>
          <p:nvPr/>
        </p:nvSpPr>
        <p:spPr>
          <a:xfrm rot="-1361078">
            <a:off x="3439599" y="2872377"/>
            <a:ext cx="1705495" cy="1711392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47" name="Freeform 17">
            <a:extLst>
              <a:ext uri="{FF2B5EF4-FFF2-40B4-BE49-F238E27FC236}">
                <a16:creationId xmlns:a16="http://schemas.microsoft.com/office/drawing/2014/main" id="{FDC8DB80-7785-4CCD-A2EE-E12A06604986}"/>
              </a:ext>
            </a:extLst>
          </p:cNvPr>
          <p:cNvSpPr/>
          <p:nvPr/>
        </p:nvSpPr>
        <p:spPr>
          <a:xfrm>
            <a:off x="393249" y="3883712"/>
            <a:ext cx="1995205" cy="1925463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/>
          <a:lstStyle/>
          <a:p>
            <a:pPr defTabSz="609630">
              <a:defRPr/>
            </a:pPr>
            <a:endParaRPr lang="da-DK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-566416" y="3380327"/>
            <a:ext cx="2633837" cy="0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da-DK" sz="1200"/>
          </a:p>
        </p:txBody>
      </p:sp>
      <p:sp>
        <p:nvSpPr>
          <p:cNvPr id="54" name="TextBox 37">
            <a:extLst>
              <a:ext uri="{FF2B5EF4-FFF2-40B4-BE49-F238E27FC236}">
                <a16:creationId xmlns:a16="http://schemas.microsoft.com/office/drawing/2014/main" id="{AF9B667B-6C6A-4FA8-B011-A3BF11A2CAEC}"/>
              </a:ext>
            </a:extLst>
          </p:cNvPr>
          <p:cNvSpPr txBox="1"/>
          <p:nvPr/>
        </p:nvSpPr>
        <p:spPr>
          <a:xfrm>
            <a:off x="8076762" y="5449312"/>
            <a:ext cx="1726784" cy="603178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591"/>
              </a:lnSpc>
              <a:defRPr/>
            </a:pPr>
            <a:r>
              <a:rPr lang="da-DK" sz="1333" spc="53" dirty="0">
                <a:latin typeface="+mj-lt"/>
                <a:ea typeface="Source Sans Pro" panose="020B0503030403020204" pitchFamily="34" charset="0"/>
              </a:rPr>
              <a:t>Derudover møder med Lif, </a:t>
            </a:r>
            <a:r>
              <a:rPr lang="da-DK" sz="1333" spc="53" dirty="0" err="1">
                <a:latin typeface="+mj-lt"/>
                <a:ea typeface="Source Sans Pro" panose="020B0503030403020204" pitchFamily="34" charset="0"/>
              </a:rPr>
              <a:t>TrialNation</a:t>
            </a:r>
            <a:r>
              <a:rPr lang="da-DK" sz="1333" spc="53" dirty="0">
                <a:latin typeface="+mj-lt"/>
                <a:ea typeface="Source Sans Pro" panose="020B0503030403020204" pitchFamily="34" charset="0"/>
              </a:rPr>
              <a:t> mv.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88882" y="1769209"/>
            <a:ext cx="3043164" cy="3042000"/>
            <a:chOff x="14166" y="242939"/>
            <a:chExt cx="6321665" cy="6350000"/>
          </a:xfrm>
          <a:solidFill>
            <a:schemeClr val="bg1"/>
          </a:solidFill>
        </p:grpSpPr>
        <p:sp>
          <p:nvSpPr>
            <p:cNvPr id="17" name="Freeform 17"/>
            <p:cNvSpPr/>
            <p:nvPr/>
          </p:nvSpPr>
          <p:spPr>
            <a:xfrm>
              <a:off x="14166" y="242939"/>
              <a:ext cx="6321665" cy="6350000"/>
            </a:xfrm>
            <a:prstGeom prst="ellipse">
              <a:avLst/>
            </a:prstGeom>
            <a:grpFill/>
            <a:ln w="57150">
              <a:solidFill>
                <a:schemeClr val="accent5"/>
              </a:solidFill>
            </a:ln>
          </p:spPr>
          <p:txBody>
            <a:bodyPr/>
            <a:lstStyle/>
            <a:p>
              <a:endParaRPr lang="da-DK" sz="1200">
                <a:latin typeface="+mj-lt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800383" y="2945461"/>
            <a:ext cx="267164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defRPr/>
            </a:pPr>
            <a:r>
              <a:rPr lang="da-DK" spc="53" dirty="0">
                <a:latin typeface="+mj-lt"/>
              </a:rPr>
              <a:t>Vi giver videnskabelig rådgivning</a:t>
            </a:r>
          </a:p>
          <a:p>
            <a:pPr algn="ctr" defTabSz="609630">
              <a:defRPr/>
            </a:pPr>
            <a:r>
              <a:rPr lang="da-DK" spc="53" dirty="0">
                <a:latin typeface="+mj-lt"/>
              </a:rPr>
              <a:t>- både nationalt og i EU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61906" y="4561408"/>
            <a:ext cx="274218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defRPr/>
            </a:pPr>
            <a:r>
              <a:rPr lang="da-DK" spc="54" dirty="0">
                <a:latin typeface="+mj-lt"/>
              </a:rPr>
              <a:t>Vi </a:t>
            </a:r>
            <a:r>
              <a:rPr lang="da-DK" b="1" spc="54" dirty="0">
                <a:latin typeface="+mj-lt"/>
              </a:rPr>
              <a:t>bidrager</a:t>
            </a:r>
            <a:r>
              <a:rPr lang="da-DK" spc="54" dirty="0">
                <a:latin typeface="+mj-lt"/>
              </a:rPr>
              <a:t> til kurser (</a:t>
            </a:r>
            <a:r>
              <a:rPr lang="da-DK" spc="54" dirty="0" err="1">
                <a:latin typeface="+mj-lt"/>
              </a:rPr>
              <a:t>ph.d.-kurser</a:t>
            </a:r>
            <a:r>
              <a:rPr lang="da-DK" spc="54" dirty="0">
                <a:latin typeface="+mj-lt"/>
              </a:rPr>
              <a:t>, GCP-enhed, Atrium mv.)</a:t>
            </a:r>
          </a:p>
        </p:txBody>
      </p:sp>
      <p:sp>
        <p:nvSpPr>
          <p:cNvPr id="49" name="TextBox 37">
            <a:extLst>
              <a:ext uri="{FF2B5EF4-FFF2-40B4-BE49-F238E27FC236}">
                <a16:creationId xmlns:a16="http://schemas.microsoft.com/office/drawing/2014/main" id="{929EB039-F862-4844-8051-0CED5264D613}"/>
              </a:ext>
            </a:extLst>
          </p:cNvPr>
          <p:cNvSpPr txBox="1"/>
          <p:nvPr/>
        </p:nvSpPr>
        <p:spPr>
          <a:xfrm>
            <a:off x="485300" y="4340069"/>
            <a:ext cx="1781698" cy="1218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591"/>
              </a:lnSpc>
              <a:defRPr/>
            </a:pPr>
            <a:r>
              <a:rPr lang="da-DK" sz="1333" b="1" spc="53" dirty="0">
                <a:latin typeface="+mj-lt"/>
                <a:ea typeface="Source Sans Pro" panose="020B0503030403020204" pitchFamily="34" charset="0"/>
              </a:rPr>
              <a:t>Juni 2024</a:t>
            </a:r>
            <a:br>
              <a:rPr lang="da-DK" sz="1333" b="1" spc="53" dirty="0">
                <a:latin typeface="+mj-lt"/>
                <a:ea typeface="Source Sans Pro" panose="020B0503030403020204" pitchFamily="34" charset="0"/>
              </a:rPr>
            </a:br>
            <a:r>
              <a:rPr lang="da-DK" sz="1333" spc="53" dirty="0">
                <a:latin typeface="+mj-lt"/>
                <a:ea typeface="Source Sans Pro" panose="020B0503030403020204" pitchFamily="34" charset="0"/>
                <a:hlinkClick r:id="rId3"/>
              </a:rPr>
              <a:t>Pilot</a:t>
            </a:r>
            <a:r>
              <a:rPr lang="da-DK" sz="1333" spc="53" dirty="0">
                <a:latin typeface="+mj-lt"/>
                <a:ea typeface="Source Sans Pro" panose="020B0503030403020204" pitchFamily="34" charset="0"/>
              </a:rPr>
              <a:t> - Koordineret rådgivning i EU: SAWP/CTDG og </a:t>
            </a:r>
          </a:p>
          <a:p>
            <a:pPr algn="ctr" defTabSz="609630">
              <a:lnSpc>
                <a:spcPts val="1591"/>
              </a:lnSpc>
              <a:defRPr/>
            </a:pPr>
            <a:r>
              <a:rPr lang="da-DK" sz="1333" spc="53" dirty="0" err="1">
                <a:latin typeface="+mj-lt"/>
                <a:ea typeface="Source Sans Pro" panose="020B0503030403020204" pitchFamily="34" charset="0"/>
              </a:rPr>
              <a:t>Pre</a:t>
            </a:r>
            <a:r>
              <a:rPr lang="da-DK" sz="1333" spc="53" dirty="0">
                <a:latin typeface="+mj-lt"/>
                <a:ea typeface="Source Sans Pro" panose="020B0503030403020204" pitchFamily="34" charset="0"/>
              </a:rPr>
              <a:t>-CTA</a:t>
            </a:r>
          </a:p>
          <a:p>
            <a:pPr algn="ctr" defTabSz="609630">
              <a:lnSpc>
                <a:spcPts val="1591"/>
              </a:lnSpc>
              <a:defRPr/>
            </a:pPr>
            <a:endParaRPr lang="da-DK" sz="1333" spc="53" dirty="0">
              <a:latin typeface="+mj-lt"/>
              <a:ea typeface="Source Sans Pro" panose="020B0503030403020204" pitchFamily="34" charset="0"/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DCCE4424-317C-9435-7571-1429CC6AA0E7}"/>
              </a:ext>
            </a:extLst>
          </p:cNvPr>
          <p:cNvGrpSpPr/>
          <p:nvPr/>
        </p:nvGrpSpPr>
        <p:grpSpPr>
          <a:xfrm>
            <a:off x="7712724" y="1128313"/>
            <a:ext cx="1995205" cy="1925463"/>
            <a:chOff x="10101462" y="2799681"/>
            <a:chExt cx="1995205" cy="1925463"/>
          </a:xfrm>
          <a:solidFill>
            <a:schemeClr val="bg1"/>
          </a:solidFill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287DF85D-205A-FC8F-CCF4-B61F026B276D}"/>
                </a:ext>
              </a:extLst>
            </p:cNvPr>
            <p:cNvSpPr/>
            <p:nvPr/>
          </p:nvSpPr>
          <p:spPr>
            <a:xfrm>
              <a:off x="10101462" y="2799681"/>
              <a:ext cx="1995205" cy="1925463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 w="57150">
              <a:solidFill>
                <a:schemeClr val="accent6"/>
              </a:solidFill>
            </a:ln>
          </p:spPr>
          <p:txBody>
            <a:bodyPr/>
            <a:lstStyle/>
            <a:p>
              <a:pPr defTabSz="609630">
                <a:defRPr/>
              </a:pPr>
              <a:endParaRPr lang="da-DK" sz="1200" dirty="0">
                <a:latin typeface="Calibri"/>
              </a:endParaRPr>
            </a:p>
          </p:txBody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CA8EC963-61B7-4FB8-A53B-A1B7BD3A2E75}"/>
                </a:ext>
              </a:extLst>
            </p:cNvPr>
            <p:cNvSpPr txBox="1"/>
            <p:nvPr/>
          </p:nvSpPr>
          <p:spPr>
            <a:xfrm>
              <a:off x="10153392" y="3284984"/>
              <a:ext cx="1943275" cy="80836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1591"/>
                </a:lnSpc>
                <a:defRPr/>
              </a:pPr>
              <a:r>
                <a:rPr lang="da-DK" sz="1333" b="1" spc="53" dirty="0">
                  <a:latin typeface="+mj-lt"/>
                  <a:ea typeface="Source Sans Pro" panose="020B0503030403020204" pitchFamily="34" charset="0"/>
                </a:rPr>
                <a:t>Telefon </a:t>
              </a:r>
              <a:r>
                <a:rPr lang="da-DK" sz="1333" spc="53" dirty="0">
                  <a:latin typeface="+mj-lt"/>
                  <a:ea typeface="Source Sans Pro" panose="020B0503030403020204" pitchFamily="34" charset="0"/>
                </a:rPr>
                <a:t>4488 9123</a:t>
              </a:r>
            </a:p>
            <a:p>
              <a:pPr algn="ctr" defTabSz="609630">
                <a:lnSpc>
                  <a:spcPts val="1591"/>
                </a:lnSpc>
                <a:defRPr/>
              </a:pPr>
              <a:endParaRPr lang="da-DK" sz="1333" b="1" spc="53" dirty="0">
                <a:latin typeface="+mj-lt"/>
                <a:ea typeface="Source Sans Pro" panose="020B0503030403020204" pitchFamily="34" charset="0"/>
              </a:endParaRPr>
            </a:p>
            <a:p>
              <a:pPr algn="ctr" defTabSz="609630">
                <a:lnSpc>
                  <a:spcPts val="1591"/>
                </a:lnSpc>
                <a:defRPr/>
              </a:pPr>
              <a:r>
                <a:rPr lang="da-DK" sz="1333" b="1" spc="53" dirty="0">
                  <a:latin typeface="+mj-lt"/>
                  <a:ea typeface="Source Sans Pro" panose="020B0503030403020204" pitchFamily="34" charset="0"/>
                </a:rPr>
                <a:t>E-mail: </a:t>
              </a:r>
              <a:r>
                <a:rPr lang="da-DK" sz="1333" spc="53" dirty="0">
                  <a:latin typeface="+mj-lt"/>
                  <a:ea typeface="Source Sans Pro" panose="020B0503030403020204" pitchFamily="34" charset="0"/>
                  <a:hlinkClick r:id="rId4"/>
                </a:rPr>
                <a:t>kf@dkma.dk</a:t>
              </a:r>
              <a:endParaRPr lang="da-DK" sz="1333" spc="53" dirty="0">
                <a:latin typeface="+mj-lt"/>
                <a:ea typeface="Source Sans Pro" panose="020B0503030403020204" pitchFamily="34" charset="0"/>
              </a:endParaRPr>
            </a:p>
            <a:p>
              <a:pPr algn="ctr" defTabSz="609630">
                <a:lnSpc>
                  <a:spcPts val="1591"/>
                </a:lnSpc>
                <a:defRPr/>
              </a:pPr>
              <a:r>
                <a:rPr lang="da-DK" sz="1333" spc="53" dirty="0">
                  <a:latin typeface="+mj-lt"/>
                  <a:ea typeface="Source Sans Pro" panose="020B0503030403020204" pitchFamily="34" charset="0"/>
                  <a:hlinkClick r:id="rId5"/>
                </a:rPr>
                <a:t>Lmst.dk/</a:t>
              </a:r>
              <a:r>
                <a:rPr lang="da-DK" sz="1333" spc="53" dirty="0" err="1">
                  <a:latin typeface="+mj-lt"/>
                  <a:ea typeface="Source Sans Pro" panose="020B0503030403020204" pitchFamily="34" charset="0"/>
                  <a:hlinkClick r:id="rId5"/>
                </a:rPr>
                <a:t>kf</a:t>
              </a:r>
              <a:endParaRPr lang="da-DK" sz="1333" spc="53" dirty="0">
                <a:latin typeface="+mj-lt"/>
                <a:ea typeface="Source Sans Pro" panose="020B0503030403020204" pitchFamily="34" charset="0"/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1BC8E329-FEF9-4D1E-A40E-502A53E24EE1}"/>
              </a:ext>
            </a:extLst>
          </p:cNvPr>
          <p:cNvGrpSpPr/>
          <p:nvPr/>
        </p:nvGrpSpPr>
        <p:grpSpPr>
          <a:xfrm>
            <a:off x="9030431" y="1988746"/>
            <a:ext cx="2985255" cy="2934937"/>
            <a:chOff x="13675144" y="1056076"/>
            <a:chExt cx="3597515" cy="3536876"/>
          </a:xfrm>
        </p:grpSpPr>
        <p:grpSp>
          <p:nvGrpSpPr>
            <p:cNvPr id="64" name="Group 16">
              <a:extLst>
                <a:ext uri="{FF2B5EF4-FFF2-40B4-BE49-F238E27FC236}">
                  <a16:creationId xmlns:a16="http://schemas.microsoft.com/office/drawing/2014/main" id="{94D53F70-7094-5AA0-63E9-8835814362FC}"/>
                </a:ext>
              </a:extLst>
            </p:cNvPr>
            <p:cNvGrpSpPr/>
            <p:nvPr/>
          </p:nvGrpSpPr>
          <p:grpSpPr>
            <a:xfrm>
              <a:off x="13675144" y="1056076"/>
              <a:ext cx="3597515" cy="3536876"/>
              <a:chOff x="14167" y="242939"/>
              <a:chExt cx="6321665" cy="6350000"/>
            </a:xfrm>
            <a:solidFill>
              <a:srgbClr val="C8C1E1"/>
            </a:solidFill>
          </p:grpSpPr>
          <p:sp>
            <p:nvSpPr>
              <p:cNvPr id="65" name="Freeform 17">
                <a:extLst>
                  <a:ext uri="{FF2B5EF4-FFF2-40B4-BE49-F238E27FC236}">
                    <a16:creationId xmlns:a16="http://schemas.microsoft.com/office/drawing/2014/main" id="{8FDB0E9C-40B8-B478-99D2-297F287E0980}"/>
                  </a:ext>
                </a:extLst>
              </p:cNvPr>
              <p:cNvSpPr/>
              <p:nvPr/>
            </p:nvSpPr>
            <p:spPr>
              <a:xfrm>
                <a:off x="14167" y="242939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txBody>
              <a:bodyPr/>
              <a:lstStyle/>
              <a:p>
                <a:endParaRPr lang="da-DK" sz="1200">
                  <a:latin typeface="+mj-lt"/>
                </a:endParaRPr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4123275" y="2608576"/>
              <a:ext cx="2701252" cy="1001430"/>
            </a:xfrm>
            <a:prstGeom prst="rect">
              <a:avLst/>
            </a:prstGeom>
            <a:ln w="571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defRPr/>
              </a:pPr>
              <a:r>
                <a:rPr lang="da-DK" b="1" spc="53" dirty="0">
                  <a:latin typeface="+mj-lt"/>
                </a:rPr>
                <a:t>Kontakt os </a:t>
              </a:r>
              <a:r>
                <a:rPr lang="da-DK" spc="53" dirty="0">
                  <a:latin typeface="+mj-lt"/>
                </a:rPr>
                <a:t>– helst før problemet bliver for stort</a:t>
              </a: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3F2C697B-B2D1-E96F-05AB-03CA86C9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503238"/>
            <a:ext cx="6510304" cy="756000"/>
          </a:xfrm>
        </p:spPr>
        <p:txBody>
          <a:bodyPr/>
          <a:lstStyle/>
          <a:p>
            <a:r>
              <a:rPr lang="da-DK" sz="3600" dirty="0"/>
              <a:t>Tilgængelighed – god sparringspartner for alle interessenter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333FABDE-6AC8-E0FE-60FE-F11E6E4F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0D50-2400-4E5B-9A98-192BC3EF218D}" type="slidenum">
              <a:rPr lang="da-DK" smtClean="0"/>
              <a:t>6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063ACEF-DB57-416E-9B16-2BE9C7A1D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1598" y="2337166"/>
            <a:ext cx="844619" cy="83099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B5ED254-36B4-40BC-A156-16E64CCEA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820" y="3442280"/>
            <a:ext cx="1095528" cy="1066949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6BD38064-CB7A-4EE8-AE4E-BD2581187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6088" y="2031737"/>
            <a:ext cx="761746" cy="8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48DD49EF-6A03-310D-00FA-162536307362}"/>
              </a:ext>
            </a:extLst>
          </p:cNvPr>
          <p:cNvGrpSpPr/>
          <p:nvPr/>
        </p:nvGrpSpPr>
        <p:grpSpPr>
          <a:xfrm>
            <a:off x="8959897" y="1423699"/>
            <a:ext cx="1996128" cy="1925463"/>
            <a:chOff x="8592278" y="1028734"/>
            <a:chExt cx="1996128" cy="1925463"/>
          </a:xfrm>
          <a:solidFill>
            <a:schemeClr val="bg1"/>
          </a:solidFill>
        </p:grpSpPr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AC198831-9D35-E03A-EFED-84D43A90F644}"/>
                </a:ext>
              </a:extLst>
            </p:cNvPr>
            <p:cNvSpPr/>
            <p:nvPr/>
          </p:nvSpPr>
          <p:spPr>
            <a:xfrm>
              <a:off x="8592278" y="1028734"/>
              <a:ext cx="1995205" cy="1925463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 w="57150">
              <a:solidFill>
                <a:schemeClr val="accent6"/>
              </a:solidFill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37">
              <a:extLst>
                <a:ext uri="{FF2B5EF4-FFF2-40B4-BE49-F238E27FC236}">
                  <a16:creationId xmlns:a16="http://schemas.microsoft.com/office/drawing/2014/main" id="{25EEDDD1-E46E-4805-9B85-C098E8E19D96}"/>
                </a:ext>
              </a:extLst>
            </p:cNvPr>
            <p:cNvSpPr txBox="1"/>
            <p:nvPr/>
          </p:nvSpPr>
          <p:spPr>
            <a:xfrm>
              <a:off x="8593201" y="1384495"/>
              <a:ext cx="1995205" cy="101354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5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33" b="1" i="0" u="none" strike="noStrike" kern="1200" cap="none" spc="53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ource Sans Pro" panose="020B0503030403020204" pitchFamily="34" charset="0"/>
                  <a:cs typeface="+mn-cs"/>
                </a:rPr>
                <a:t>2024</a:t>
              </a:r>
              <a:endParaRPr kumimoji="0" lang="da-DK" sz="1333" b="0" i="0" u="none" strike="noStrike" kern="1200" cap="none" spc="5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ource Sans Pro" panose="020B0503030403020204" pitchFamily="34" charset="0"/>
                <a:cs typeface="+mn-cs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15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33" b="0" i="0" u="none" strike="noStrike" kern="1200" cap="none" spc="53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ource Sans Pro" panose="020B0503030403020204" pitchFamily="34" charset="0"/>
                  <a:cs typeface="+mn-cs"/>
                </a:rPr>
                <a:t>Cirka en 1/3 af ansøgningerne er mononationale 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159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333" b="0" i="0" u="none" strike="noStrike" kern="1200" cap="none" spc="53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Source Sans Pro" panose="020B0503030403020204" pitchFamily="34" charset="0"/>
                  <a:cs typeface="+mn-cs"/>
                </a:rPr>
                <a:t>forsøg</a:t>
              </a:r>
            </a:p>
          </p:txBody>
        </p:sp>
      </p:grpSp>
      <p:sp>
        <p:nvSpPr>
          <p:cNvPr id="29" name="AutoShape 29"/>
          <p:cNvSpPr/>
          <p:nvPr/>
        </p:nvSpPr>
        <p:spPr>
          <a:xfrm>
            <a:off x="9271322" y="3861048"/>
            <a:ext cx="3826486" cy="0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AutoShape 26"/>
          <p:cNvSpPr/>
          <p:nvPr/>
        </p:nvSpPr>
        <p:spPr>
          <a:xfrm rot="7736399" flipH="1" flipV="1">
            <a:off x="6113878" y="1997696"/>
            <a:ext cx="328089" cy="2256976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" name="Group 16">
            <a:extLst>
              <a:ext uri="{FF2B5EF4-FFF2-40B4-BE49-F238E27FC236}">
                <a16:creationId xmlns:a16="http://schemas.microsoft.com/office/drawing/2014/main" id="{B78C16F7-2419-542F-B842-9B0B816A2221}"/>
              </a:ext>
            </a:extLst>
          </p:cNvPr>
          <p:cNvGrpSpPr/>
          <p:nvPr/>
        </p:nvGrpSpPr>
        <p:grpSpPr>
          <a:xfrm>
            <a:off x="6563492" y="2307714"/>
            <a:ext cx="3060000" cy="3060000"/>
            <a:chOff x="14167" y="242939"/>
            <a:chExt cx="6321665" cy="6350000"/>
          </a:xfrm>
          <a:solidFill>
            <a:schemeClr val="bg1"/>
          </a:solidFill>
        </p:grpSpPr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4EEE6F8A-D80D-32CB-14E8-E73A3D2F7835}"/>
                </a:ext>
              </a:extLst>
            </p:cNvPr>
            <p:cNvSpPr/>
            <p:nvPr/>
          </p:nvSpPr>
          <p:spPr>
            <a:xfrm>
              <a:off x="14167" y="242939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 w="57150">
              <a:solidFill>
                <a:schemeClr val="accent5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3" name="Freeform 17">
            <a:extLst>
              <a:ext uri="{FF2B5EF4-FFF2-40B4-BE49-F238E27FC236}">
                <a16:creationId xmlns:a16="http://schemas.microsoft.com/office/drawing/2014/main" id="{B8D0FD29-71A4-33B0-7C6D-7E7D8171E2EC}"/>
              </a:ext>
            </a:extLst>
          </p:cNvPr>
          <p:cNvSpPr/>
          <p:nvPr/>
        </p:nvSpPr>
        <p:spPr>
          <a:xfrm>
            <a:off x="3482261" y="4285589"/>
            <a:ext cx="1995205" cy="1925463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5"/>
          <p:cNvSpPr/>
          <p:nvPr/>
        </p:nvSpPr>
        <p:spPr>
          <a:xfrm rot="-1361078">
            <a:off x="3443869" y="2915691"/>
            <a:ext cx="1926324" cy="7214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-710852" y="3396375"/>
            <a:ext cx="2633837" cy="0"/>
          </a:xfrm>
          <a:prstGeom prst="line">
            <a:avLst/>
          </a:prstGeom>
          <a:ln w="76200" cap="rnd">
            <a:solidFill>
              <a:schemeClr val="accent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8" name="Group 16">
            <a:extLst>
              <a:ext uri="{FF2B5EF4-FFF2-40B4-BE49-F238E27FC236}">
                <a16:creationId xmlns:a16="http://schemas.microsoft.com/office/drawing/2014/main" id="{218A5B84-32D2-5948-C9D7-6B4E7077A1D4}"/>
              </a:ext>
            </a:extLst>
          </p:cNvPr>
          <p:cNvGrpSpPr/>
          <p:nvPr/>
        </p:nvGrpSpPr>
        <p:grpSpPr>
          <a:xfrm>
            <a:off x="1311459" y="2121203"/>
            <a:ext cx="3059449" cy="3060000"/>
            <a:chOff x="14167" y="242939"/>
            <a:chExt cx="6321665" cy="6350000"/>
          </a:xfrm>
          <a:solidFill>
            <a:srgbClr val="C8C1E1"/>
          </a:solidFill>
        </p:grpSpPr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71F206C8-4732-187A-DC13-5C81D961EF73}"/>
                </a:ext>
              </a:extLst>
            </p:cNvPr>
            <p:cNvSpPr/>
            <p:nvPr/>
          </p:nvSpPr>
          <p:spPr>
            <a:xfrm>
              <a:off x="14167" y="242939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587486" y="3349162"/>
            <a:ext cx="254731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5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Life science strategi – 14 dages sagsbehandling for fase I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18142" y="3284909"/>
            <a:ext cx="222530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5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Hurtig sagsbehandling for Mononationale forsøg – ingen koordinering med andre EU-lande</a:t>
            </a:r>
          </a:p>
        </p:txBody>
      </p:sp>
      <p:sp>
        <p:nvSpPr>
          <p:cNvPr id="59" name="TextBox 37">
            <a:extLst>
              <a:ext uri="{FF2B5EF4-FFF2-40B4-BE49-F238E27FC236}">
                <a16:creationId xmlns:a16="http://schemas.microsoft.com/office/drawing/2014/main" id="{EA3EC5E6-C771-407B-94D9-92A88659DF34}"/>
              </a:ext>
            </a:extLst>
          </p:cNvPr>
          <p:cNvSpPr txBox="1"/>
          <p:nvPr/>
        </p:nvSpPr>
        <p:spPr>
          <a:xfrm>
            <a:off x="3598807" y="4981413"/>
            <a:ext cx="1762115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5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333" spc="53" dirty="0">
                <a:solidFill>
                  <a:srgbClr val="000000"/>
                </a:solidFill>
                <a:latin typeface="Arial"/>
              </a:rPr>
              <a:t>Forudsætter </a:t>
            </a:r>
            <a:r>
              <a:rPr lang="da-DK" sz="1333" b="1" spc="53" dirty="0">
                <a:solidFill>
                  <a:srgbClr val="000000"/>
                </a:solidFill>
                <a:latin typeface="Arial"/>
              </a:rPr>
              <a:t>4. Komite</a:t>
            </a:r>
            <a:r>
              <a:rPr lang="da-DK" sz="1333" spc="53" dirty="0">
                <a:solidFill>
                  <a:srgbClr val="000000"/>
                </a:solidFill>
                <a:latin typeface="Arial"/>
              </a:rPr>
              <a:t> hos VMK</a:t>
            </a:r>
          </a:p>
          <a:p>
            <a:pPr marL="0" marR="0" lvl="0" indent="0" algn="ctr" defTabSz="609630" rtl="0" eaLnBrk="1" fontAlgn="auto" latinLnBrk="0" hangingPunct="1">
              <a:lnSpc>
                <a:spcPts val="15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33" i="0" u="none" strike="noStrike" kern="1200" cap="none" spc="5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4C27E48-EDF1-91AB-EA4A-346875F2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503238"/>
            <a:ext cx="6888906" cy="756000"/>
          </a:xfrm>
        </p:spPr>
        <p:txBody>
          <a:bodyPr/>
          <a:lstStyle/>
          <a:p>
            <a:r>
              <a:rPr lang="da-DK" sz="3600" dirty="0"/>
              <a:t>Hurtig sagsbehandling – særligt for tidlig fase forsøg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2BDEB29-937B-5A23-C17D-7E285988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C0D50-2400-4E5B-9A98-192BC3EF218D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794FB508-C02F-4C4F-820A-DDD430FB0ADD}"/>
              </a:ext>
            </a:extLst>
          </p:cNvPr>
          <p:cNvSpPr/>
          <p:nvPr/>
        </p:nvSpPr>
        <p:spPr>
          <a:xfrm>
            <a:off x="5110463" y="4828297"/>
            <a:ext cx="1995205" cy="1925463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37">
            <a:extLst>
              <a:ext uri="{FF2B5EF4-FFF2-40B4-BE49-F238E27FC236}">
                <a16:creationId xmlns:a16="http://schemas.microsoft.com/office/drawing/2014/main" id="{864C66EA-E487-4DEF-BCDF-12EC60EE6120}"/>
              </a:ext>
            </a:extLst>
          </p:cNvPr>
          <p:cNvSpPr txBox="1"/>
          <p:nvPr/>
        </p:nvSpPr>
        <p:spPr>
          <a:xfrm>
            <a:off x="5174653" y="5190371"/>
            <a:ext cx="1762115" cy="1423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5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333" spc="53" dirty="0">
                <a:solidFill>
                  <a:srgbClr val="000000"/>
                </a:solidFill>
                <a:latin typeface="Arial"/>
              </a:rPr>
              <a:t>Klar til kommende pandemier – også hurtig sagsbehandling i multinationale forsøg</a:t>
            </a:r>
          </a:p>
          <a:p>
            <a:pPr marL="0" marR="0" lvl="0" indent="0" algn="ctr" defTabSz="609630" rtl="0" eaLnBrk="1" fontAlgn="auto" latinLnBrk="0" hangingPunct="1">
              <a:lnSpc>
                <a:spcPts val="15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333" spc="53" dirty="0">
                <a:solidFill>
                  <a:srgbClr val="000000"/>
                </a:solidFill>
                <a:latin typeface="Arial"/>
              </a:rPr>
              <a:t>CT-CURE</a:t>
            </a:r>
          </a:p>
          <a:p>
            <a:pPr marL="0" marR="0" lvl="0" indent="0" algn="ctr" defTabSz="609630" rtl="0" eaLnBrk="1" fontAlgn="auto" latinLnBrk="0" hangingPunct="1">
              <a:lnSpc>
                <a:spcPts val="15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33" i="0" u="none" strike="noStrike" kern="1200" cap="none" spc="5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3B111D0-5900-42EF-AFA9-6361482F9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2" y="2539686"/>
            <a:ext cx="710318" cy="67538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00BAC73-DDDE-4EF3-A844-6F618627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872" y="2496197"/>
            <a:ext cx="1571349" cy="6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9C1BEAA9-7075-02B9-D31F-F5BA1236C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56644" y="3633529"/>
            <a:ext cx="1110574" cy="11105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65AD738-3BDC-8A28-C34B-40DD2F6CE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1900" y="1485840"/>
            <a:ext cx="1110574" cy="1110574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345F83D-7EFB-6FC1-1740-CEC140F4A4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263544" y="1485840"/>
            <a:ext cx="1110574" cy="1110574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52E4D4C-4773-B9E7-6725-56AFEAC4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718" y="6497639"/>
            <a:ext cx="434456" cy="223835"/>
          </a:xfrm>
        </p:spPr>
        <p:txBody>
          <a:bodyPr/>
          <a:lstStyle/>
          <a:p>
            <a:fld id="{CE0C0D50-2400-4E5B-9A98-192BC3EF218D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F5513F0-4AFE-B5C0-03FF-828FAF2F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03238"/>
            <a:ext cx="11183937" cy="756000"/>
          </a:xfrm>
        </p:spPr>
        <p:txBody>
          <a:bodyPr/>
          <a:lstStyle/>
          <a:p>
            <a:r>
              <a:rPr lang="da-DK" sz="3600" dirty="0"/>
              <a:t>Danmark investerer i at forblive EU’s # 1</a:t>
            </a:r>
          </a:p>
        </p:txBody>
      </p:sp>
      <p:pic>
        <p:nvPicPr>
          <p:cNvPr id="12" name="Billede 11" descr="Et billede, der indeholder Danse, danse, illustration/afbildning, kunst&#10;&#10;Automatisk genereret beskrivelse">
            <a:extLst>
              <a:ext uri="{FF2B5EF4-FFF2-40B4-BE49-F238E27FC236}">
                <a16:creationId xmlns:a16="http://schemas.microsoft.com/office/drawing/2014/main" id="{126213E1-A0A0-A44D-FE6B-043F9DFE85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28" y="1188857"/>
            <a:ext cx="5421493" cy="5421493"/>
          </a:xfrm>
          <a:prstGeom prst="rect">
            <a:avLst/>
          </a:prstGeom>
        </p:spPr>
      </p:pic>
      <p:sp>
        <p:nvSpPr>
          <p:cNvPr id="14" name="TextBox 20">
            <a:extLst>
              <a:ext uri="{FF2B5EF4-FFF2-40B4-BE49-F238E27FC236}">
                <a16:creationId xmlns:a16="http://schemas.microsoft.com/office/drawing/2014/main" id="{C299317D-83E6-93E9-DF66-4578C47F0427}"/>
              </a:ext>
            </a:extLst>
          </p:cNvPr>
          <p:cNvSpPr txBox="1"/>
          <p:nvPr/>
        </p:nvSpPr>
        <p:spPr>
          <a:xfrm>
            <a:off x="1297195" y="1998324"/>
            <a:ext cx="281443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da-DK" sz="2400" dirty="0">
                <a:solidFill>
                  <a:schemeClr val="tx2"/>
                </a:solidFill>
                <a:latin typeface="+mj-lt"/>
              </a:rPr>
              <a:t>Ambitiøs </a:t>
            </a:r>
            <a:r>
              <a:rPr lang="da-DK" sz="2400" dirty="0" err="1">
                <a:solidFill>
                  <a:schemeClr val="tx2"/>
                </a:solidFill>
                <a:latin typeface="+mj-lt"/>
              </a:rPr>
              <a:t>life</a:t>
            </a:r>
            <a:r>
              <a:rPr lang="da-DK" sz="2400" dirty="0">
                <a:solidFill>
                  <a:schemeClr val="tx2"/>
                </a:solidFill>
                <a:latin typeface="+mj-lt"/>
              </a:rPr>
              <a:t> science strategi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B4073970-401B-4024-B75E-70996743F46C}"/>
              </a:ext>
            </a:extLst>
          </p:cNvPr>
          <p:cNvSpPr txBox="1"/>
          <p:nvPr/>
        </p:nvSpPr>
        <p:spPr>
          <a:xfrm>
            <a:off x="6121308" y="1978034"/>
            <a:ext cx="3576874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da-DK" sz="2400" dirty="0">
                <a:solidFill>
                  <a:schemeClr val="tx2"/>
                </a:solidFill>
                <a:latin typeface="+mj-lt"/>
              </a:rPr>
              <a:t>ACT EU og CTCG: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Better, faster,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optimised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clinical trials</a:t>
            </a:r>
            <a:endParaRPr lang="da-DK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4E553C29-CF29-940E-1489-3DF02250C8A2}"/>
              </a:ext>
            </a:extLst>
          </p:cNvPr>
          <p:cNvSpPr txBox="1"/>
          <p:nvPr/>
        </p:nvSpPr>
        <p:spPr>
          <a:xfrm>
            <a:off x="3326109" y="4170408"/>
            <a:ext cx="2939146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da-DK" sz="2400" dirty="0">
                <a:solidFill>
                  <a:schemeClr val="tx2"/>
                </a:solidFill>
                <a:latin typeface="+mj-lt"/>
              </a:rPr>
              <a:t>Pragmatisk tilgang, Høj faglighed, Ansvar, </a:t>
            </a:r>
          </a:p>
          <a:p>
            <a:pPr>
              <a:lnSpc>
                <a:spcPts val="2520"/>
              </a:lnSpc>
            </a:pPr>
            <a:r>
              <a:rPr lang="da-DK" sz="2400" dirty="0">
                <a:solidFill>
                  <a:schemeClr val="tx2"/>
                </a:solidFill>
                <a:latin typeface="+mj-lt"/>
              </a:rPr>
              <a:t>Transparens og Tilgængelighed</a:t>
            </a:r>
          </a:p>
        </p:txBody>
      </p:sp>
    </p:spTree>
    <p:extLst>
      <p:ext uri="{BB962C8B-B14F-4D97-AF65-F5344CB8AC3E}">
        <p14:creationId xmlns:p14="http://schemas.microsoft.com/office/powerpoint/2010/main" val="15372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ladsholder til billede 38" descr="Et billede, der indeholder tastatur, person, indendørs, Computertastatur&#10;&#10;Automatisk genereret beskrivelse">
            <a:extLst>
              <a:ext uri="{FF2B5EF4-FFF2-40B4-BE49-F238E27FC236}">
                <a16:creationId xmlns:a16="http://schemas.microsoft.com/office/drawing/2014/main" id="{126D0516-A0C6-7EC9-F039-54F2D56728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6" b="25906"/>
          <a:stretch/>
        </p:blipFill>
        <p:spPr>
          <a:xfrm>
            <a:off x="0" y="0"/>
            <a:ext cx="12192000" cy="4495800"/>
          </a:xfr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F029C229-C0DB-6586-B420-0C1DBF9E403E}"/>
              </a:ext>
            </a:extLst>
          </p:cNvPr>
          <p:cNvSpPr txBox="1"/>
          <p:nvPr/>
        </p:nvSpPr>
        <p:spPr>
          <a:xfrm>
            <a:off x="2847975" y="1989138"/>
            <a:ext cx="631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</a:rPr>
              <a:t>Spørgsmål?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29737AE0-CADD-4308-8B74-FF565620CC96}"/>
              </a:ext>
            </a:extLst>
          </p:cNvPr>
          <p:cNvGrpSpPr/>
          <p:nvPr/>
        </p:nvGrpSpPr>
        <p:grpSpPr>
          <a:xfrm>
            <a:off x="3586185" y="5422394"/>
            <a:ext cx="4837068" cy="566440"/>
            <a:chOff x="4212665" y="5388211"/>
            <a:chExt cx="4837068" cy="566440"/>
          </a:xfrm>
        </p:grpSpPr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3684EFFF-E1F8-42DA-BE48-CC664E468F5A}"/>
                </a:ext>
              </a:extLst>
            </p:cNvPr>
            <p:cNvSpPr txBox="1"/>
            <p:nvPr/>
          </p:nvSpPr>
          <p:spPr>
            <a:xfrm>
              <a:off x="4212665" y="5458807"/>
              <a:ext cx="1289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>
                  <a:solidFill>
                    <a:schemeClr val="bg1"/>
                  </a:solidFill>
                </a:rPr>
                <a:t>Følg os</a:t>
              </a:r>
            </a:p>
          </p:txBody>
        </p:sp>
        <p:sp>
          <p:nvSpPr>
            <p:cNvPr id="12" name="Grafik 8">
              <a:extLst>
                <a:ext uri="{FF2B5EF4-FFF2-40B4-BE49-F238E27FC236}">
                  <a16:creationId xmlns:a16="http://schemas.microsoft.com/office/drawing/2014/main" id="{3EE59CE9-6E67-4A22-9246-37EBC634F833}"/>
                </a:ext>
              </a:extLst>
            </p:cNvPr>
            <p:cNvSpPr/>
            <p:nvPr/>
          </p:nvSpPr>
          <p:spPr>
            <a:xfrm>
              <a:off x="5514589" y="5388211"/>
              <a:ext cx="566524" cy="566440"/>
            </a:xfrm>
            <a:custGeom>
              <a:avLst/>
              <a:gdLst>
                <a:gd name="connsiteX0" fmla="*/ 444705 w 889409"/>
                <a:gd name="connsiteY0" fmla="*/ 0 h 884871"/>
                <a:gd name="connsiteX1" fmla="*/ 0 w 889409"/>
                <a:gd name="connsiteY1" fmla="*/ 444705 h 884871"/>
                <a:gd name="connsiteX2" fmla="*/ 444705 w 889409"/>
                <a:gd name="connsiteY2" fmla="*/ 884872 h 884871"/>
                <a:gd name="connsiteX3" fmla="*/ 889410 w 889409"/>
                <a:gd name="connsiteY3" fmla="*/ 444705 h 884871"/>
                <a:gd name="connsiteX4" fmla="*/ 444705 w 889409"/>
                <a:gd name="connsiteY4" fmla="*/ 0 h 884871"/>
                <a:gd name="connsiteX5" fmla="*/ 340335 w 889409"/>
                <a:gd name="connsiteY5" fmla="*/ 617141 h 884871"/>
                <a:gd name="connsiteX6" fmla="*/ 258655 w 889409"/>
                <a:gd name="connsiteY6" fmla="*/ 617141 h 884871"/>
                <a:gd name="connsiteX7" fmla="*/ 258655 w 889409"/>
                <a:gd name="connsiteY7" fmla="*/ 358487 h 884871"/>
                <a:gd name="connsiteX8" fmla="*/ 335798 w 889409"/>
                <a:gd name="connsiteY8" fmla="*/ 358487 h 884871"/>
                <a:gd name="connsiteX9" fmla="*/ 335798 w 889409"/>
                <a:gd name="connsiteY9" fmla="*/ 617141 h 884871"/>
                <a:gd name="connsiteX10" fmla="*/ 299495 w 889409"/>
                <a:gd name="connsiteY10" fmla="*/ 326722 h 884871"/>
                <a:gd name="connsiteX11" fmla="*/ 254117 w 889409"/>
                <a:gd name="connsiteY11" fmla="*/ 285882 h 884871"/>
                <a:gd name="connsiteX12" fmla="*/ 267730 w 889409"/>
                <a:gd name="connsiteY12" fmla="*/ 258655 h 884871"/>
                <a:gd name="connsiteX13" fmla="*/ 299495 w 889409"/>
                <a:gd name="connsiteY13" fmla="*/ 245041 h 884871"/>
                <a:gd name="connsiteX14" fmla="*/ 340335 w 889409"/>
                <a:gd name="connsiteY14" fmla="*/ 285882 h 884871"/>
                <a:gd name="connsiteX15" fmla="*/ 299495 w 889409"/>
                <a:gd name="connsiteY15" fmla="*/ 326722 h 884871"/>
                <a:gd name="connsiteX16" fmla="*/ 630755 w 889409"/>
                <a:gd name="connsiteY16" fmla="*/ 617141 h 884871"/>
                <a:gd name="connsiteX17" fmla="*/ 549074 w 889409"/>
                <a:gd name="connsiteY17" fmla="*/ 617141 h 884871"/>
                <a:gd name="connsiteX18" fmla="*/ 549074 w 889409"/>
                <a:gd name="connsiteY18" fmla="*/ 471932 h 884871"/>
                <a:gd name="connsiteX19" fmla="*/ 508234 w 889409"/>
                <a:gd name="connsiteY19" fmla="*/ 417478 h 884871"/>
                <a:gd name="connsiteX20" fmla="*/ 467394 w 889409"/>
                <a:gd name="connsiteY20" fmla="*/ 449243 h 884871"/>
                <a:gd name="connsiteX21" fmla="*/ 462856 w 889409"/>
                <a:gd name="connsiteY21" fmla="*/ 467394 h 884871"/>
                <a:gd name="connsiteX22" fmla="*/ 462856 w 889409"/>
                <a:gd name="connsiteY22" fmla="*/ 617141 h 884871"/>
                <a:gd name="connsiteX23" fmla="*/ 381176 w 889409"/>
                <a:gd name="connsiteY23" fmla="*/ 617141 h 884871"/>
                <a:gd name="connsiteX24" fmla="*/ 381176 w 889409"/>
                <a:gd name="connsiteY24" fmla="*/ 440167 h 884871"/>
                <a:gd name="connsiteX25" fmla="*/ 381176 w 889409"/>
                <a:gd name="connsiteY25" fmla="*/ 358487 h 884871"/>
                <a:gd name="connsiteX26" fmla="*/ 449243 w 889409"/>
                <a:gd name="connsiteY26" fmla="*/ 358487 h 884871"/>
                <a:gd name="connsiteX27" fmla="*/ 453780 w 889409"/>
                <a:gd name="connsiteY27" fmla="*/ 394789 h 884871"/>
                <a:gd name="connsiteX28" fmla="*/ 535461 w 889409"/>
                <a:gd name="connsiteY28" fmla="*/ 353949 h 884871"/>
                <a:gd name="connsiteX29" fmla="*/ 603528 w 889409"/>
                <a:gd name="connsiteY29" fmla="*/ 381176 h 884871"/>
                <a:gd name="connsiteX30" fmla="*/ 630755 w 889409"/>
                <a:gd name="connsiteY30" fmla="*/ 462856 h 884871"/>
                <a:gd name="connsiteX31" fmla="*/ 630755 w 889409"/>
                <a:gd name="connsiteY31" fmla="*/ 617141 h 88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9409" h="884871">
                  <a:moveTo>
                    <a:pt x="444705" y="0"/>
                  </a:moveTo>
                  <a:cubicBezTo>
                    <a:pt x="199663" y="0"/>
                    <a:pt x="0" y="199663"/>
                    <a:pt x="0" y="444705"/>
                  </a:cubicBezTo>
                  <a:cubicBezTo>
                    <a:pt x="0" y="689746"/>
                    <a:pt x="199663" y="884872"/>
                    <a:pt x="444705" y="884872"/>
                  </a:cubicBezTo>
                  <a:cubicBezTo>
                    <a:pt x="689746" y="884872"/>
                    <a:pt x="889410" y="685209"/>
                    <a:pt x="889410" y="444705"/>
                  </a:cubicBezTo>
                  <a:cubicBezTo>
                    <a:pt x="889410" y="204201"/>
                    <a:pt x="689746" y="0"/>
                    <a:pt x="444705" y="0"/>
                  </a:cubicBezTo>
                  <a:close/>
                  <a:moveTo>
                    <a:pt x="340335" y="617141"/>
                  </a:moveTo>
                  <a:lnTo>
                    <a:pt x="258655" y="617141"/>
                  </a:lnTo>
                  <a:lnTo>
                    <a:pt x="258655" y="358487"/>
                  </a:lnTo>
                  <a:lnTo>
                    <a:pt x="335798" y="358487"/>
                  </a:lnTo>
                  <a:lnTo>
                    <a:pt x="335798" y="617141"/>
                  </a:lnTo>
                  <a:close/>
                  <a:moveTo>
                    <a:pt x="299495" y="326722"/>
                  </a:moveTo>
                  <a:cubicBezTo>
                    <a:pt x="272268" y="326722"/>
                    <a:pt x="254117" y="313109"/>
                    <a:pt x="254117" y="285882"/>
                  </a:cubicBezTo>
                  <a:cubicBezTo>
                    <a:pt x="254117" y="276806"/>
                    <a:pt x="258655" y="263193"/>
                    <a:pt x="267730" y="258655"/>
                  </a:cubicBezTo>
                  <a:cubicBezTo>
                    <a:pt x="276806" y="249579"/>
                    <a:pt x="285882" y="245041"/>
                    <a:pt x="299495" y="245041"/>
                  </a:cubicBezTo>
                  <a:cubicBezTo>
                    <a:pt x="326722" y="245041"/>
                    <a:pt x="340335" y="258655"/>
                    <a:pt x="340335" y="285882"/>
                  </a:cubicBezTo>
                  <a:cubicBezTo>
                    <a:pt x="340335" y="313109"/>
                    <a:pt x="326722" y="326722"/>
                    <a:pt x="299495" y="326722"/>
                  </a:cubicBezTo>
                  <a:close/>
                  <a:moveTo>
                    <a:pt x="630755" y="617141"/>
                  </a:moveTo>
                  <a:lnTo>
                    <a:pt x="549074" y="617141"/>
                  </a:lnTo>
                  <a:lnTo>
                    <a:pt x="549074" y="471932"/>
                  </a:lnTo>
                  <a:cubicBezTo>
                    <a:pt x="549074" y="435629"/>
                    <a:pt x="535461" y="417478"/>
                    <a:pt x="508234" y="417478"/>
                  </a:cubicBezTo>
                  <a:cubicBezTo>
                    <a:pt x="485545" y="417478"/>
                    <a:pt x="471932" y="426554"/>
                    <a:pt x="467394" y="449243"/>
                  </a:cubicBezTo>
                  <a:cubicBezTo>
                    <a:pt x="467394" y="453780"/>
                    <a:pt x="462856" y="458318"/>
                    <a:pt x="462856" y="467394"/>
                  </a:cubicBezTo>
                  <a:lnTo>
                    <a:pt x="462856" y="617141"/>
                  </a:lnTo>
                  <a:lnTo>
                    <a:pt x="381176" y="617141"/>
                  </a:lnTo>
                  <a:lnTo>
                    <a:pt x="381176" y="440167"/>
                  </a:lnTo>
                  <a:cubicBezTo>
                    <a:pt x="381176" y="399327"/>
                    <a:pt x="381176" y="372100"/>
                    <a:pt x="381176" y="358487"/>
                  </a:cubicBezTo>
                  <a:lnTo>
                    <a:pt x="449243" y="358487"/>
                  </a:lnTo>
                  <a:lnTo>
                    <a:pt x="453780" y="394789"/>
                  </a:lnTo>
                  <a:cubicBezTo>
                    <a:pt x="471932" y="367562"/>
                    <a:pt x="499159" y="353949"/>
                    <a:pt x="535461" y="353949"/>
                  </a:cubicBezTo>
                  <a:cubicBezTo>
                    <a:pt x="562688" y="353949"/>
                    <a:pt x="585377" y="363024"/>
                    <a:pt x="603528" y="381176"/>
                  </a:cubicBezTo>
                  <a:cubicBezTo>
                    <a:pt x="621679" y="399327"/>
                    <a:pt x="630755" y="426554"/>
                    <a:pt x="630755" y="462856"/>
                  </a:cubicBezTo>
                  <a:lnTo>
                    <a:pt x="630755" y="617141"/>
                  </a:lnTo>
                  <a:close/>
                </a:path>
              </a:pathLst>
            </a:custGeom>
            <a:solidFill>
              <a:srgbClr val="FFFFFF"/>
            </a:solidFill>
            <a:ln w="451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Grafik 4">
              <a:extLst>
                <a:ext uri="{FF2B5EF4-FFF2-40B4-BE49-F238E27FC236}">
                  <a16:creationId xmlns:a16="http://schemas.microsoft.com/office/drawing/2014/main" id="{9810EAC4-3D3B-4011-97E4-353006BA6732}"/>
                </a:ext>
              </a:extLst>
            </p:cNvPr>
            <p:cNvSpPr/>
            <p:nvPr/>
          </p:nvSpPr>
          <p:spPr>
            <a:xfrm>
              <a:off x="6272826" y="5388211"/>
              <a:ext cx="566440" cy="566440"/>
            </a:xfrm>
            <a:custGeom>
              <a:avLst/>
              <a:gdLst>
                <a:gd name="connsiteX0" fmla="*/ 409905 w 819810"/>
                <a:gd name="connsiteY0" fmla="*/ 0 h 815628"/>
                <a:gd name="connsiteX1" fmla="*/ 0 w 819810"/>
                <a:gd name="connsiteY1" fmla="*/ 409905 h 815628"/>
                <a:gd name="connsiteX2" fmla="*/ 409905 w 819810"/>
                <a:gd name="connsiteY2" fmla="*/ 815628 h 815628"/>
                <a:gd name="connsiteX3" fmla="*/ 819811 w 819810"/>
                <a:gd name="connsiteY3" fmla="*/ 409905 h 815628"/>
                <a:gd name="connsiteX4" fmla="*/ 409905 w 819810"/>
                <a:gd name="connsiteY4" fmla="*/ 0 h 815628"/>
                <a:gd name="connsiteX5" fmla="*/ 531204 w 819810"/>
                <a:gd name="connsiteY5" fmla="*/ 426636 h 815628"/>
                <a:gd name="connsiteX6" fmla="*/ 468463 w 819810"/>
                <a:gd name="connsiteY6" fmla="*/ 426636 h 815628"/>
                <a:gd name="connsiteX7" fmla="*/ 468463 w 819810"/>
                <a:gd name="connsiteY7" fmla="*/ 711061 h 815628"/>
                <a:gd name="connsiteX8" fmla="*/ 342982 w 819810"/>
                <a:gd name="connsiteY8" fmla="*/ 711061 h 815628"/>
                <a:gd name="connsiteX9" fmla="*/ 342982 w 819810"/>
                <a:gd name="connsiteY9" fmla="*/ 426636 h 815628"/>
                <a:gd name="connsiteX10" fmla="*/ 284424 w 819810"/>
                <a:gd name="connsiteY10" fmla="*/ 426636 h 815628"/>
                <a:gd name="connsiteX11" fmla="*/ 284424 w 819810"/>
                <a:gd name="connsiteY11" fmla="*/ 322069 h 815628"/>
                <a:gd name="connsiteX12" fmla="*/ 342982 w 819810"/>
                <a:gd name="connsiteY12" fmla="*/ 322069 h 815628"/>
                <a:gd name="connsiteX13" fmla="*/ 342982 w 819810"/>
                <a:gd name="connsiteY13" fmla="*/ 255145 h 815628"/>
                <a:gd name="connsiteX14" fmla="*/ 468463 w 819810"/>
                <a:gd name="connsiteY14" fmla="*/ 129664 h 815628"/>
                <a:gd name="connsiteX15" fmla="*/ 560483 w 819810"/>
                <a:gd name="connsiteY15" fmla="*/ 129664 h 815628"/>
                <a:gd name="connsiteX16" fmla="*/ 560483 w 819810"/>
                <a:gd name="connsiteY16" fmla="*/ 230049 h 815628"/>
                <a:gd name="connsiteX17" fmla="*/ 493560 w 819810"/>
                <a:gd name="connsiteY17" fmla="*/ 230049 h 815628"/>
                <a:gd name="connsiteX18" fmla="*/ 468463 w 819810"/>
                <a:gd name="connsiteY18" fmla="*/ 259328 h 815628"/>
                <a:gd name="connsiteX19" fmla="*/ 468463 w 819810"/>
                <a:gd name="connsiteY19" fmla="*/ 322069 h 815628"/>
                <a:gd name="connsiteX20" fmla="*/ 552118 w 819810"/>
                <a:gd name="connsiteY20" fmla="*/ 322069 h 815628"/>
                <a:gd name="connsiteX21" fmla="*/ 531204 w 819810"/>
                <a:gd name="connsiteY21" fmla="*/ 426636 h 81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9810" h="815628">
                  <a:moveTo>
                    <a:pt x="409905" y="0"/>
                  </a:moveTo>
                  <a:cubicBezTo>
                    <a:pt x="184039" y="0"/>
                    <a:pt x="0" y="184039"/>
                    <a:pt x="0" y="409905"/>
                  </a:cubicBezTo>
                  <a:cubicBezTo>
                    <a:pt x="0" y="635772"/>
                    <a:pt x="184039" y="815628"/>
                    <a:pt x="409905" y="815628"/>
                  </a:cubicBezTo>
                  <a:cubicBezTo>
                    <a:pt x="635772" y="815628"/>
                    <a:pt x="819811" y="631589"/>
                    <a:pt x="819811" y="409905"/>
                  </a:cubicBezTo>
                  <a:cubicBezTo>
                    <a:pt x="819811" y="188222"/>
                    <a:pt x="635772" y="0"/>
                    <a:pt x="409905" y="0"/>
                  </a:cubicBezTo>
                  <a:close/>
                  <a:moveTo>
                    <a:pt x="531204" y="426636"/>
                  </a:moveTo>
                  <a:lnTo>
                    <a:pt x="468463" y="426636"/>
                  </a:lnTo>
                  <a:cubicBezTo>
                    <a:pt x="468463" y="560483"/>
                    <a:pt x="468463" y="727791"/>
                    <a:pt x="468463" y="711061"/>
                  </a:cubicBezTo>
                  <a:lnTo>
                    <a:pt x="342982" y="711061"/>
                  </a:lnTo>
                  <a:cubicBezTo>
                    <a:pt x="342982" y="711061"/>
                    <a:pt x="342982" y="547935"/>
                    <a:pt x="342982" y="426636"/>
                  </a:cubicBezTo>
                  <a:lnTo>
                    <a:pt x="284424" y="426636"/>
                  </a:lnTo>
                  <a:lnTo>
                    <a:pt x="284424" y="322069"/>
                  </a:lnTo>
                  <a:lnTo>
                    <a:pt x="342982" y="322069"/>
                  </a:lnTo>
                  <a:lnTo>
                    <a:pt x="342982" y="255145"/>
                  </a:lnTo>
                  <a:cubicBezTo>
                    <a:pt x="342982" y="204953"/>
                    <a:pt x="363896" y="129664"/>
                    <a:pt x="468463" y="129664"/>
                  </a:cubicBezTo>
                  <a:lnTo>
                    <a:pt x="560483" y="129664"/>
                  </a:lnTo>
                  <a:lnTo>
                    <a:pt x="560483" y="230049"/>
                  </a:lnTo>
                  <a:cubicBezTo>
                    <a:pt x="560483" y="230049"/>
                    <a:pt x="506108" y="230049"/>
                    <a:pt x="493560" y="230049"/>
                  </a:cubicBezTo>
                  <a:cubicBezTo>
                    <a:pt x="481012" y="230049"/>
                    <a:pt x="468463" y="255145"/>
                    <a:pt x="468463" y="259328"/>
                  </a:cubicBezTo>
                  <a:lnTo>
                    <a:pt x="468463" y="322069"/>
                  </a:lnTo>
                  <a:lnTo>
                    <a:pt x="552118" y="322069"/>
                  </a:lnTo>
                  <a:lnTo>
                    <a:pt x="531204" y="426636"/>
                  </a:lnTo>
                  <a:close/>
                </a:path>
              </a:pathLst>
            </a:custGeom>
            <a:solidFill>
              <a:srgbClr val="FFFFFF"/>
            </a:solidFill>
            <a:ln w="4141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79D758B1-A024-4FF3-8AAA-44E5EA5CA1F7}"/>
                </a:ext>
              </a:extLst>
            </p:cNvPr>
            <p:cNvSpPr txBox="1"/>
            <p:nvPr/>
          </p:nvSpPr>
          <p:spPr>
            <a:xfrm>
              <a:off x="6937015" y="5458807"/>
              <a:ext cx="2112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dirty="0">
                  <a:solidFill>
                    <a:schemeClr val="bg1"/>
                  </a:solidFill>
                </a:rPr>
                <a:t>www.LMST.dk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7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Lmst 02">
      <a:dk1>
        <a:srgbClr val="000000"/>
      </a:dk1>
      <a:lt1>
        <a:srgbClr val="FFFFFF"/>
      </a:lt1>
      <a:dk2>
        <a:srgbClr val="033F65"/>
      </a:dk2>
      <a:lt2>
        <a:srgbClr val="DAEEFA"/>
      </a:lt2>
      <a:accent1>
        <a:srgbClr val="005C8D"/>
      </a:accent1>
      <a:accent2>
        <a:srgbClr val="94CEF2"/>
      </a:accent2>
      <a:accent3>
        <a:srgbClr val="36A9E1"/>
      </a:accent3>
      <a:accent4>
        <a:srgbClr val="00858C"/>
      </a:accent4>
      <a:accent5>
        <a:srgbClr val="493182"/>
      </a:accent5>
      <a:accent6>
        <a:srgbClr val="DDDF4B"/>
      </a:accent6>
      <a:hlink>
        <a:srgbClr val="006EAD"/>
      </a:hlink>
      <a:folHlink>
        <a:srgbClr val="D80C53"/>
      </a:folHlink>
    </a:clrScheme>
    <a:fontScheme name="Lægemiddelstyrels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7EB66D1E4431459418133F8A31C03F" ma:contentTypeVersion="0" ma:contentTypeDescription="Opret et nyt dokument." ma:contentTypeScope="" ma:versionID="bc9d7d23dab9bd45d705f005746a20f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76b64a535297fd7e3423c0dc17b549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A9F15C-4744-4478-8BC0-62B09BED23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2D5E1C-4A64-44D7-A2DC-5F806ADBDC3B}">
  <ds:schemaRefs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3FA341-84AE-4810-97F5-DF11DBF94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6487</TotalTime>
  <Words>503</Words>
  <Application>Microsoft Office PowerPoint</Application>
  <PresentationFormat>Widescreen</PresentationFormat>
  <Paragraphs>86</Paragraphs>
  <Slides>9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Wingdings</vt:lpstr>
      <vt:lpstr>Office-tema</vt:lpstr>
      <vt:lpstr>PowerPoint-præsentation</vt:lpstr>
      <vt:lpstr>Innovation i det danske økosystem for kliniske forsøg</vt:lpstr>
      <vt:lpstr>Pragmatisk tilgang – uden at gå på kompromis med patientsikkerheden</vt:lpstr>
      <vt:lpstr>Transparens – at sikre tydelige velbegrundede  og ensartede krav i DK og EU</vt:lpstr>
      <vt:lpstr>Høj faglighed – at udvikle de regulatoriske rammer</vt:lpstr>
      <vt:lpstr>Tilgængelighed – god sparringspartner for alle interessenter</vt:lpstr>
      <vt:lpstr>Hurtig sagsbehandling – særligt for tidlig fase forsøg</vt:lpstr>
      <vt:lpstr>Danmark investerer i at forblive EU’s # 1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Annette Bentzen</dc:creator>
  <cp:lastModifiedBy>Mikkel Lindskov Sachs</cp:lastModifiedBy>
  <cp:revision>75</cp:revision>
  <dcterms:created xsi:type="dcterms:W3CDTF">2023-12-08T10:26:41Z</dcterms:created>
  <dcterms:modified xsi:type="dcterms:W3CDTF">2025-01-31T11:54:15Z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0x010100D07EB66D1E4431459418133F8A31C03F</vt:lpwstr>
  </property>
</Properties>
</file>