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37" r:id="rId1"/>
    <p:sldMasterId id="2147491184" r:id="rId2"/>
    <p:sldMasterId id="2147493681" r:id="rId3"/>
  </p:sldMasterIdLst>
  <p:notesMasterIdLst>
    <p:notesMasterId r:id="rId20"/>
  </p:notesMasterIdLst>
  <p:handoutMasterIdLst>
    <p:handoutMasterId r:id="rId21"/>
  </p:handoutMasterIdLst>
  <p:sldIdLst>
    <p:sldId id="523" r:id="rId4"/>
    <p:sldId id="256" r:id="rId5"/>
    <p:sldId id="260" r:id="rId6"/>
    <p:sldId id="259" r:id="rId7"/>
    <p:sldId id="267" r:id="rId8"/>
    <p:sldId id="524" r:id="rId9"/>
    <p:sldId id="268" r:id="rId10"/>
    <p:sldId id="270" r:id="rId11"/>
    <p:sldId id="265" r:id="rId12"/>
    <p:sldId id="261" r:id="rId13"/>
    <p:sldId id="262" r:id="rId14"/>
    <p:sldId id="263" r:id="rId15"/>
    <p:sldId id="525" r:id="rId16"/>
    <p:sldId id="258" r:id="rId17"/>
    <p:sldId id="266" r:id="rId18"/>
    <p:sldId id="264" r:id="rId19"/>
  </p:sldIdLst>
  <p:sldSz cx="12192000" cy="6858000"/>
  <p:notesSz cx="6805613" cy="99441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rgbClr val="5F6062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A"/>
    <a:srgbClr val="000000"/>
    <a:srgbClr val="00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72" y="1512"/>
      </p:cViewPr>
      <p:guideLst>
        <p:guide orient="horz" pos="4058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CB17737-A98D-40E5-97EC-F0745850A167}" type="datetime1">
              <a:rPr lang="da-DK"/>
              <a:pPr>
                <a:defRPr/>
              </a:pPr>
              <a:t>30-01-2025</a:t>
            </a:fld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28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828"/>
            <a:ext cx="2949841" cy="49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BE77F8-CFF4-4C37-8E2D-4B5A1FBFCE6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5895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hangingPunct="1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683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DC83952-2D92-4C3D-A69E-91C3F7181042}" type="datetime1">
              <a:rPr lang="en-US"/>
              <a:pPr>
                <a:defRPr/>
              </a:pPr>
              <a:t>1/30/2025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24005"/>
            <a:ext cx="5445126" cy="4474368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828"/>
            <a:ext cx="2949841" cy="49768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hangingPunct="1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3" y="9444828"/>
            <a:ext cx="2949841" cy="497683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B5419E-A0AE-4721-852F-9EE0D82E63C6}" type="slidenum">
              <a:rPr lang="en-GB" altLang="da-DK"/>
              <a:pPr>
                <a:defRPr/>
              </a:pPr>
              <a:t>‹nr.›</a:t>
            </a:fld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228425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814917" y="2038351"/>
            <a:ext cx="11377083" cy="4822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11279717" y="2041525"/>
            <a:ext cx="912283" cy="4819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1" y="0"/>
            <a:ext cx="912284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" y="2041525"/>
            <a:ext cx="912284" cy="481965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10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12388851" y="9525"/>
            <a:ext cx="232198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eaLnBrk="1" fontAlgn="auto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eaLnBrk="1" fontAlgn="auto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eaLnBrk="1" fontAlgn="auto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b="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2" name="Group 17"/>
          <p:cNvGrpSpPr>
            <a:grpSpLocks/>
          </p:cNvGrpSpPr>
          <p:nvPr userDrawn="1"/>
        </p:nvGrpSpPr>
        <p:grpSpPr bwMode="auto">
          <a:xfrm>
            <a:off x="-2929466" y="3952876"/>
            <a:ext cx="2728383" cy="2824163"/>
            <a:chOff x="-2196752" y="3952489"/>
            <a:chExt cx="2046559" cy="2824883"/>
          </a:xfrm>
        </p:grpSpPr>
        <p:grpSp>
          <p:nvGrpSpPr>
            <p:cNvPr id="13" name="Gruppe 23"/>
            <p:cNvGrpSpPr>
              <a:grpSpLocks/>
            </p:cNvGrpSpPr>
            <p:nvPr userDrawn="1"/>
          </p:nvGrpSpPr>
          <p:grpSpPr bwMode="auto"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15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alt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alt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 dit navn, hvor der står </a:t>
                </a: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 hvor der står </a:t>
                </a: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Titel/beskrivelse</a:t>
                </a:r>
              </a:p>
              <a:p>
                <a:pPr algn="r" eaLnBrk="1" fontAlgn="auto" hangingPunct="1">
                  <a:spcBef>
                    <a:spcPts val="0"/>
                  </a:spcBef>
                  <a:spcAft>
                    <a:spcPts val="250"/>
                  </a:spcAft>
                  <a:defRPr/>
                </a:pP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b="0" noProof="1">
                    <a:solidFill>
                      <a:srgbClr val="FFFFFF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16" name="Gruppe 26"/>
              <p:cNvGrpSpPr>
                <a:grpSpLocks/>
              </p:cNvGrpSpPr>
              <p:nvPr userDrawn="1"/>
            </p:nvGrpSpPr>
            <p:grpSpPr bwMode="auto"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17" name="Billede 27"/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364901" y="4975472"/>
                  <a:ext cx="2046559" cy="1463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ktangel 17"/>
                <p:cNvSpPr/>
                <p:nvPr userDrawn="1"/>
              </p:nvSpPr>
              <p:spPr>
                <a:xfrm>
                  <a:off x="-2156911" y="5722386"/>
                  <a:ext cx="1363844" cy="107978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b="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Rektangel 19"/>
                <p:cNvSpPr/>
                <p:nvPr userDrawn="1"/>
              </p:nvSpPr>
              <p:spPr>
                <a:xfrm>
                  <a:off x="-2202954" y="5952633"/>
                  <a:ext cx="1409887" cy="10480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sz="1800" b="0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pic>
          <p:nvPicPr>
            <p:cNvPr id="14" name="Billede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63226" r="91405" b="33649"/>
            <a:stretch>
              <a:fillRect/>
            </a:stretch>
          </p:blipFill>
          <p:spPr bwMode="auto">
            <a:xfrm>
              <a:off x="-2072073" y="6166241"/>
              <a:ext cx="4571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Logo"/>
          <p:cNvGrpSpPr>
            <a:grpSpLocks/>
          </p:cNvGrpSpPr>
          <p:nvPr userDrawn="1"/>
        </p:nvGrpSpPr>
        <p:grpSpPr bwMode="auto">
          <a:xfrm>
            <a:off x="609600" y="1584325"/>
            <a:ext cx="916517" cy="687388"/>
            <a:chOff x="457200" y="5718575"/>
            <a:chExt cx="687600" cy="687600"/>
          </a:xfrm>
        </p:grpSpPr>
        <p:pic>
          <p:nvPicPr>
            <p:cNvPr id="22" name="Logo H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18575"/>
              <a:ext cx="687600" cy="6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Region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2" y="5763982"/>
              <a:ext cx="116417" cy="59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28801" y="2720891"/>
            <a:ext cx="8536833" cy="1981738"/>
          </a:xfrm>
        </p:spPr>
        <p:txBody>
          <a:bodyPr anchor="t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Titel/beskrivelse (Sidehoved/fod)</a:t>
            </a:r>
            <a:endParaRPr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87AA547-E4AF-4A93-A55C-5164BF1343BE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2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14917" y="0"/>
            <a:ext cx="113770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11279717" y="0"/>
            <a:ext cx="91228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1" y="0"/>
            <a:ext cx="912284" cy="6858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12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FFFFFF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grpSp>
        <p:nvGrpSpPr>
          <p:cNvPr id="13" name="Logo"/>
          <p:cNvGrpSpPr>
            <a:grpSpLocks/>
          </p:cNvGrpSpPr>
          <p:nvPr userDrawn="1"/>
        </p:nvGrpSpPr>
        <p:grpSpPr bwMode="auto">
          <a:xfrm>
            <a:off x="609600" y="4806950"/>
            <a:ext cx="916517" cy="687388"/>
            <a:chOff x="457200" y="5718575"/>
            <a:chExt cx="687600" cy="687600"/>
          </a:xfrm>
        </p:grpSpPr>
        <p:pic>
          <p:nvPicPr>
            <p:cNvPr id="14" name="Logo H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18575"/>
              <a:ext cx="687600" cy="6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Region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2" y="5763982"/>
              <a:ext cx="116417" cy="59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1016733"/>
            <a:ext cx="94488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1824001" y="258561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/>
          </p:nvPr>
        </p:nvSpPr>
        <p:spPr>
          <a:xfrm>
            <a:off x="1824001" y="3490922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/>
          </p:nvPr>
        </p:nvSpPr>
        <p:spPr>
          <a:xfrm>
            <a:off x="6206354" y="25848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/>
          </p:nvPr>
        </p:nvSpPr>
        <p:spPr>
          <a:xfrm>
            <a:off x="6206354" y="3492000"/>
            <a:ext cx="399414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21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22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5EE7BE-B7DE-4F80-B8BE-EEC211018BAF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85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4" y="360364"/>
            <a:ext cx="333163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5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4313" indent="-214313">
              <a:lnSpc>
                <a:spcPts val="2325"/>
              </a:lnSpc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</a:defRPr>
            </a:lvl1pPr>
            <a:lvl2pPr>
              <a:lnSpc>
                <a:spcPts val="2025"/>
              </a:lnSpc>
              <a:spcBef>
                <a:spcPts val="0"/>
              </a:spcBef>
              <a:spcAft>
                <a:spcPts val="1350"/>
              </a:spcAft>
              <a:defRPr sz="1800">
                <a:solidFill>
                  <a:schemeClr val="tx1"/>
                </a:solidFill>
              </a:defRPr>
            </a:lvl2pPr>
            <a:lvl3pPr>
              <a:lnSpc>
                <a:spcPts val="1725"/>
              </a:lnSpc>
              <a:spcBef>
                <a:spcPts val="0"/>
              </a:spcBef>
              <a:spcAft>
                <a:spcPts val="1350"/>
              </a:spcAft>
              <a:defRPr sz="1500">
                <a:solidFill>
                  <a:schemeClr val="tx1"/>
                </a:solidFill>
              </a:defRPr>
            </a:lvl3pPr>
            <a:lvl4pPr>
              <a:lnSpc>
                <a:spcPts val="1575"/>
              </a:lnSpc>
              <a:spcBef>
                <a:spcPts val="0"/>
              </a:spcBef>
              <a:spcAft>
                <a:spcPts val="1350"/>
              </a:spcAft>
              <a:defRPr sz="1350">
                <a:solidFill>
                  <a:schemeClr val="tx1"/>
                </a:solidFill>
              </a:defRPr>
            </a:lvl4pPr>
            <a:lvl5pPr>
              <a:lnSpc>
                <a:spcPts val="1425"/>
              </a:lnSpc>
              <a:spcBef>
                <a:spcPts val="0"/>
              </a:spcBef>
              <a:spcAft>
                <a:spcPts val="135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AA509A-0722-4BC9-A146-3275EAD7994E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082C123-5AF2-4CE4-A5EE-0E53406F883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669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1B1CFDE-C738-4FD4-BF00-F3B990F6AB23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B10FDC2-B2CA-483C-9979-6D6785FC343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56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F4387C-6A92-4CE2-88AE-820D74B27474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6223D50-FC2D-41CB-87D9-A05B8BF376A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2311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A7A2CB1-C759-40C7-ACB1-F1395CC91B77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D0EC53F-9D65-4261-B9D4-E9F1FC27F30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858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A5B5DA0-6454-4DEB-BF7B-6CE981F859C7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5C2090A-FE78-4001-AB86-F7E6E326982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909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00" y="360000"/>
            <a:ext cx="3332733" cy="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8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lnSpc>
                <a:spcPts val="31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ts val="2300"/>
              </a:lnSpc>
              <a:spcBef>
                <a:spcPts val="0"/>
              </a:spcBef>
              <a:spcAft>
                <a:spcPts val="180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ts val="2100"/>
              </a:lnSpc>
              <a:spcBef>
                <a:spcPts val="0"/>
              </a:spcBef>
              <a:spcAft>
                <a:spcPts val="180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ts val="1900"/>
              </a:lnSpc>
              <a:spcBef>
                <a:spcPts val="0"/>
              </a:spcBef>
              <a:spcAft>
                <a:spcPts val="18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AF62F3-563F-4538-B797-BCFFA0C35A55}" type="datetimeFigureOut">
              <a:rPr lang="da-DK" smtClean="0">
                <a:solidFill>
                  <a:srgbClr val="000000"/>
                </a:solidFill>
              </a:rPr>
              <a:pPr/>
              <a:t>30-01-2025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F50-39BA-4586-8B54-E51EE54A86B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42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>
                <a:solidFill>
                  <a:srgbClr val="000000"/>
                </a:solidFill>
              </a:rPr>
              <a:pPr/>
              <a:t>30-01-2025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5"/>
          <p:cNvGrpSpPr>
            <a:grpSpLocks/>
          </p:cNvGrpSpPr>
          <p:nvPr userDrawn="1"/>
        </p:nvGrpSpPr>
        <p:grpSpPr bwMode="auto">
          <a:xfrm>
            <a:off x="-2641600" y="2393951"/>
            <a:ext cx="2444749" cy="2755626"/>
            <a:chOff x="-1980728" y="1411288"/>
            <a:chExt cx="1833563" cy="2755967"/>
          </a:xfrm>
        </p:grpSpPr>
        <p:sp>
          <p:nvSpPr>
            <p:cNvPr id="6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22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 pkt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uppe 18"/>
            <p:cNvGrpSpPr>
              <a:grpSpLocks/>
            </p:cNvGrpSpPr>
            <p:nvPr userDrawn="1"/>
          </p:nvGrpSpPr>
          <p:grpSpPr bwMode="auto"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ounded Rectangle 47"/>
              <p:cNvSpPr/>
              <p:nvPr/>
            </p:nvSpPr>
            <p:spPr>
              <a:xfrm>
                <a:off x="10844213" y="1808375"/>
                <a:ext cx="214313" cy="20640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uppe 19"/>
            <p:cNvGrpSpPr>
              <a:grpSpLocks/>
            </p:cNvGrpSpPr>
            <p:nvPr userDrawn="1"/>
          </p:nvGrpSpPr>
          <p:grpSpPr bwMode="auto"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52"/>
              <p:cNvSpPr/>
              <p:nvPr/>
            </p:nvSpPr>
            <p:spPr>
              <a:xfrm>
                <a:off x="10839451" y="2651510"/>
                <a:ext cx="219075" cy="201637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ounded Rectangle 53"/>
              <p:cNvSpPr/>
              <p:nvPr/>
            </p:nvSpPr>
            <p:spPr>
              <a:xfrm>
                <a:off x="10625138" y="2654685"/>
                <a:ext cx="214313" cy="20640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7" name="Pladsholder til sidefod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18" name="Pladsholder til dias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91B4F8B-2C19-42CF-906C-29E0B5F0522A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>
                <a:solidFill>
                  <a:srgbClr val="000000"/>
                </a:solidFill>
              </a:rPr>
              <a:pPr/>
              <a:t>30-01-2025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34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>
                <a:solidFill>
                  <a:srgbClr val="000000"/>
                </a:solidFill>
              </a:rPr>
              <a:pPr/>
              <a:t>30-01-2025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0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97F585-0583-4BB1-9669-3B70DD9C4F14}" type="datetimeFigureOut">
              <a:rPr lang="da-DK" smtClean="0">
                <a:solidFill>
                  <a:srgbClr val="000000"/>
                </a:solidFill>
              </a:rPr>
              <a:pPr/>
              <a:t>30-01-2025</a:t>
            </a:fld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BF3BB7-15B2-49F6-A53D-BE138B2C2325}" type="slidenum">
              <a:rPr lang="da-DK" smtClean="0">
                <a:solidFill>
                  <a:srgbClr val="000000"/>
                </a:solidFill>
              </a:rPr>
              <a:pPr/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15"/>
          <p:cNvGrpSpPr>
            <a:grpSpLocks/>
          </p:cNvGrpSpPr>
          <p:nvPr userDrawn="1"/>
        </p:nvGrpSpPr>
        <p:grpSpPr bwMode="auto">
          <a:xfrm>
            <a:off x="-2641600" y="2393951"/>
            <a:ext cx="2444749" cy="2755626"/>
            <a:chOff x="-1980728" y="1411288"/>
            <a:chExt cx="1833563" cy="2755967"/>
          </a:xfrm>
        </p:grpSpPr>
        <p:sp>
          <p:nvSpPr>
            <p:cNvPr id="8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18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18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16 pkt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14 pkt</a:t>
              </a:r>
              <a:b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b="0" i="1" noProof="1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Niveau = Bullets 12 pkt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fontAlgn="auto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b="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dirty="0">
                  <a:solidFill>
                    <a:srgbClr val="FFFFFF">
                      <a:lumMod val="50000"/>
                    </a:srgb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 fontAlgn="auto">
                <a:spcAft>
                  <a:spcPts val="0"/>
                </a:spcAft>
                <a:defRPr/>
              </a:pPr>
              <a:endParaRPr lang="da-DK" sz="9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b="0" i="1" noProof="1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pe 18"/>
            <p:cNvGrpSpPr>
              <a:grpSpLocks/>
            </p:cNvGrpSpPr>
            <p:nvPr userDrawn="1"/>
          </p:nvGrpSpPr>
          <p:grpSpPr bwMode="auto"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ounded Rectangle 47"/>
              <p:cNvSpPr/>
              <p:nvPr/>
            </p:nvSpPr>
            <p:spPr>
              <a:xfrm>
                <a:off x="10844213" y="1808375"/>
                <a:ext cx="214313" cy="20640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uppe 19"/>
            <p:cNvGrpSpPr>
              <a:grpSpLocks/>
            </p:cNvGrpSpPr>
            <p:nvPr userDrawn="1"/>
          </p:nvGrpSpPr>
          <p:grpSpPr bwMode="auto"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ectangle 52"/>
              <p:cNvSpPr/>
              <p:nvPr/>
            </p:nvSpPr>
            <p:spPr>
              <a:xfrm>
                <a:off x="10839451" y="2651510"/>
                <a:ext cx="219075" cy="201637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ounded Rectangle 53"/>
              <p:cNvSpPr/>
              <p:nvPr/>
            </p:nvSpPr>
            <p:spPr>
              <a:xfrm>
                <a:off x="10625138" y="2654685"/>
                <a:ext cx="214313" cy="206401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400" b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1824000" y="2327275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/>
          </p:nvPr>
        </p:nvSpPr>
        <p:spPr>
          <a:xfrm>
            <a:off x="6695731" y="2329201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8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21" name="Pladsholder til dias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E3A403E-C65D-42CC-BABC-CDD91B08CB58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75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5"/>
          <p:cNvGrpSpPr>
            <a:grpSpLocks/>
          </p:cNvGrpSpPr>
          <p:nvPr userDrawn="1"/>
        </p:nvGrpSpPr>
        <p:grpSpPr bwMode="auto">
          <a:xfrm>
            <a:off x="-2914651" y="1362075"/>
            <a:ext cx="2709333" cy="2211388"/>
            <a:chOff x="6573838" y="3603625"/>
            <a:chExt cx="2032000" cy="2211717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7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ounded Rectangle 25"/>
              <p:cNvSpPr/>
              <p:nvPr/>
            </p:nvSpPr>
            <p:spPr>
              <a:xfrm>
                <a:off x="8228193" y="5472323"/>
                <a:ext cx="209451" cy="171801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000" b="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/>
          </p:nvPr>
        </p:nvSpPr>
        <p:spPr>
          <a:xfrm>
            <a:off x="1824000" y="1362269"/>
            <a:ext cx="94488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16" name="Pladsholder til diasnumm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4723CF-DBF7-41A3-AB35-1E8FB2C72102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73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5"/>
          <p:cNvGrpSpPr>
            <a:grpSpLocks/>
          </p:cNvGrpSpPr>
          <p:nvPr userDrawn="1"/>
        </p:nvGrpSpPr>
        <p:grpSpPr bwMode="auto">
          <a:xfrm>
            <a:off x="-2914651" y="1362075"/>
            <a:ext cx="2709333" cy="2211388"/>
            <a:chOff x="6573838" y="3603625"/>
            <a:chExt cx="2032000" cy="2211717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7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>
              <a:xfrm>
                <a:off x="8228193" y="5472323"/>
                <a:ext cx="209451" cy="171801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000" b="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1824000" y="4838163"/>
            <a:ext cx="94488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/>
          </p:nvPr>
        </p:nvSpPr>
        <p:spPr>
          <a:xfrm>
            <a:off x="1824567" y="1362075"/>
            <a:ext cx="94512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4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15" name="Pladsholder til dias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1626B67-39EB-4884-B3AC-CEB8F27E31E5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3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15"/>
          <p:cNvGrpSpPr>
            <a:grpSpLocks/>
          </p:cNvGrpSpPr>
          <p:nvPr userDrawn="1"/>
        </p:nvGrpSpPr>
        <p:grpSpPr bwMode="auto">
          <a:xfrm>
            <a:off x="-2914651" y="1362075"/>
            <a:ext cx="2709333" cy="2211388"/>
            <a:chOff x="6573838" y="3603625"/>
            <a:chExt cx="2032000" cy="2211717"/>
          </a:xfrm>
        </p:grpSpPr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9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25"/>
              <p:cNvSpPr/>
              <p:nvPr/>
            </p:nvSpPr>
            <p:spPr>
              <a:xfrm>
                <a:off x="8228193" y="5472323"/>
                <a:ext cx="209451" cy="171801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000" b="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1824000" y="4985492"/>
            <a:ext cx="4423832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/>
          </p:nvPr>
        </p:nvSpPr>
        <p:spPr>
          <a:xfrm>
            <a:off x="1824001" y="1366175"/>
            <a:ext cx="4423833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/>
          </p:nvPr>
        </p:nvSpPr>
        <p:spPr>
          <a:xfrm>
            <a:off x="6519333" y="4985492"/>
            <a:ext cx="4752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/>
          </p:nvPr>
        </p:nvSpPr>
        <p:spPr>
          <a:xfrm>
            <a:off x="6513075" y="1371523"/>
            <a:ext cx="4761317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8" name="Pladsholder til dato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9" name="Pladsholder til sidefod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20" name="Pladsholder til diasnumm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F329F1A-5600-4C3C-8BDD-9A26B6018D7A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17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15"/>
          <p:cNvGrpSpPr>
            <a:grpSpLocks/>
          </p:cNvGrpSpPr>
          <p:nvPr userDrawn="1"/>
        </p:nvGrpSpPr>
        <p:grpSpPr bwMode="auto">
          <a:xfrm>
            <a:off x="-2914651" y="2328864"/>
            <a:ext cx="2709333" cy="2211387"/>
            <a:chOff x="6573838" y="3603625"/>
            <a:chExt cx="2032000" cy="2211717"/>
          </a:xfrm>
        </p:grpSpPr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56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fontAlgn="auto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noProof="1">
                <a:solidFill>
                  <a:srgbClr val="FFFFFF">
                    <a:lumMod val="50000"/>
                  </a:srgbClr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fontAlgn="auto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b="0" noProof="1">
                  <a:solidFill>
                    <a:srgbClr val="FFFFFF">
                      <a:lumMod val="50000"/>
                    </a:srgbClr>
                  </a:solidFill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9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ounded Rectangle 25"/>
              <p:cNvSpPr/>
              <p:nvPr/>
            </p:nvSpPr>
            <p:spPr>
              <a:xfrm>
                <a:off x="8228193" y="5472323"/>
                <a:ext cx="209451" cy="171801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2000" b="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4000" y="908720"/>
            <a:ext cx="9455717" cy="112594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/>
          </p:nvPr>
        </p:nvSpPr>
        <p:spPr>
          <a:xfrm>
            <a:off x="1828800" y="4931362"/>
            <a:ext cx="4423832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1824000" y="2328863"/>
            <a:ext cx="44256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/>
          </p:nvPr>
        </p:nvSpPr>
        <p:spPr>
          <a:xfrm>
            <a:off x="6518400" y="2327275"/>
            <a:ext cx="4761317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8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Pladsholder til dato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6" name="Pladsholder til sidefod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17" name="Pladsholder til diasnumm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B1FF40E-C943-44F9-A6ED-220E7EDCFFA8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2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1" y="0"/>
            <a:ext cx="912284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1" y="2038350"/>
            <a:ext cx="912284" cy="481965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grpSp>
        <p:nvGrpSpPr>
          <p:cNvPr id="7" name="Logo"/>
          <p:cNvGrpSpPr>
            <a:grpSpLocks/>
          </p:cNvGrpSpPr>
          <p:nvPr userDrawn="1"/>
        </p:nvGrpSpPr>
        <p:grpSpPr bwMode="auto">
          <a:xfrm>
            <a:off x="609600" y="1584325"/>
            <a:ext cx="916517" cy="687388"/>
            <a:chOff x="457200" y="5718575"/>
            <a:chExt cx="687600" cy="687600"/>
          </a:xfrm>
        </p:grpSpPr>
        <p:pic>
          <p:nvPicPr>
            <p:cNvPr id="9" name="Logo H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18575"/>
              <a:ext cx="687600" cy="6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gion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2" y="5763982"/>
              <a:ext cx="116417" cy="59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28800" y="2708921"/>
            <a:ext cx="9448800" cy="2775893"/>
          </a:xfrm>
        </p:spPr>
        <p:txBody>
          <a:bodyPr anchor="t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13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t>Titel/beskrivelse (Sidehoved/fod)</a:t>
            </a:r>
            <a:endParaRPr dirty="0"/>
          </a:p>
        </p:txBody>
      </p:sp>
      <p:sp>
        <p:nvSpPr>
          <p:cNvPr id="14" name="Pladsholder til dias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1A7EC4E3-85C2-4FE5-A76C-4AD6F790AC0D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8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4"/>
          <p:cNvSpPr txBox="1">
            <a:spLocks noChangeArrowheads="1"/>
          </p:cNvSpPr>
          <p:nvPr userDrawn="1"/>
        </p:nvSpPr>
        <p:spPr bwMode="auto">
          <a:xfrm>
            <a:off x="1828801" y="206375"/>
            <a:ext cx="311996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5F60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a-DK" altLang="da-DK" sz="1200">
                <a:solidFill>
                  <a:srgbClr val="565656"/>
                </a:solidFill>
                <a:latin typeface="Arial" panose="020B0604020202020204" pitchFamily="34" charset="0"/>
              </a:rPr>
              <a:t>Herlev Hospital</a:t>
            </a:r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7" name="Pladsholder til dias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F5723EB-085A-498C-81C1-0C1C4ED5A0D7}" type="slidenum">
              <a:rPr/>
              <a:pPr>
                <a:defRPr/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37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814917" y="6173788"/>
            <a:ext cx="11377083" cy="684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1279717" y="6173788"/>
            <a:ext cx="912283" cy="684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" y="0"/>
            <a:ext cx="912284" cy="6173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" y="6173788"/>
            <a:ext cx="912284" cy="684212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800" b="0" dirty="0">
              <a:solidFill>
                <a:srgbClr val="FFFFFF"/>
              </a:solidFill>
            </a:endParaRPr>
          </a:p>
        </p:txBody>
      </p:sp>
      <p:sp>
        <p:nvSpPr>
          <p:cNvPr id="61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1824567" y="908051"/>
            <a:ext cx="9455151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Overskrift 27pt i to eller flere linjer </a:t>
            </a:r>
            <a:br>
              <a:rPr lang="da-DK" altLang="da-DK"/>
            </a:br>
            <a:r>
              <a:rPr lang="da-DK" altLang="da-DK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824567" y="2328864"/>
            <a:ext cx="9455151" cy="315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03533" y="6289675"/>
            <a:ext cx="3854451" cy="139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FFFFFF"/>
                </a:solidFill>
                <a:latin typeface="Arial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da-DK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828801" y="6291263"/>
            <a:ext cx="4298951" cy="13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da-DK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Titel/beskrivelse (Sidehoved/fod)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279717" y="6288088"/>
            <a:ext cx="912283" cy="1444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da-DK" sz="9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9A5423-7CA0-4ADC-AAE2-47AD5A52A7BB}" type="slidenum">
              <a:rPr/>
              <a:pPr>
                <a:defRPr/>
              </a:pPr>
              <a:t>‹nr.›</a:t>
            </a:fld>
            <a:endParaRPr dirty="0"/>
          </a:p>
        </p:txBody>
      </p:sp>
      <p:grpSp>
        <p:nvGrpSpPr>
          <p:cNvPr id="6155" name="Logo"/>
          <p:cNvGrpSpPr>
            <a:grpSpLocks/>
          </p:cNvGrpSpPr>
          <p:nvPr/>
        </p:nvGrpSpPr>
        <p:grpSpPr bwMode="auto">
          <a:xfrm>
            <a:off x="609600" y="5718175"/>
            <a:ext cx="916517" cy="687388"/>
            <a:chOff x="457200" y="5718575"/>
            <a:chExt cx="687600" cy="687600"/>
          </a:xfrm>
        </p:grpSpPr>
        <p:pic>
          <p:nvPicPr>
            <p:cNvPr id="6156" name="Logo H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18575"/>
              <a:ext cx="687600" cy="6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Region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32" y="5763982"/>
              <a:ext cx="116417" cy="59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  <p:sldLayoutId id="2147493623" r:id="rId2"/>
    <p:sldLayoutId id="2147493624" r:id="rId3"/>
    <p:sldLayoutId id="2147493625" r:id="rId4"/>
    <p:sldLayoutId id="2147493626" r:id="rId5"/>
    <p:sldLayoutId id="2147493627" r:id="rId6"/>
    <p:sldLayoutId id="2147493628" r:id="rId7"/>
    <p:sldLayoutId id="2147493629" r:id="rId8"/>
    <p:sldLayoutId id="2147493630" r:id="rId9"/>
    <p:sldLayoutId id="2147493631" r:id="rId10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42875" indent="-142875" algn="l" rtl="0" eaLnBrk="0" fontAlgn="base" hangingPunct="0">
        <a:spcBef>
          <a:spcPct val="0"/>
        </a:spcBef>
        <a:spcAft>
          <a:spcPts val="1200"/>
        </a:spcAft>
        <a:buClr>
          <a:srgbClr val="999999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142875" algn="l" rtl="0" eaLnBrk="0" fontAlgn="base" hangingPunct="0">
        <a:spcBef>
          <a:spcPct val="0"/>
        </a:spcBef>
        <a:spcAft>
          <a:spcPts val="1200"/>
        </a:spcAft>
        <a:buClr>
          <a:srgbClr val="999999"/>
        </a:buClr>
        <a:buFont typeface="Arial" panose="020B0604020202020204" pitchFamily="34" charset="0"/>
        <a:buChar char="•"/>
        <a:defRPr lang="da-DK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27088" indent="-125413" algn="l" rtl="0" eaLnBrk="0" fontAlgn="base" hangingPunct="0">
        <a:spcBef>
          <a:spcPct val="0"/>
        </a:spcBef>
        <a:spcAft>
          <a:spcPts val="1200"/>
        </a:spcAft>
        <a:buClr>
          <a:srgbClr val="999999"/>
        </a:buClr>
        <a:buFont typeface="Arial" panose="020B0604020202020204" pitchFamily="34" charset="0"/>
        <a:buChar char="•"/>
        <a:defRPr lang="da-DK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07950" algn="l" rtl="0" eaLnBrk="0" fontAlgn="base" hangingPunct="0">
        <a:spcBef>
          <a:spcPct val="0"/>
        </a:spcBef>
        <a:spcAft>
          <a:spcPts val="1200"/>
        </a:spcAft>
        <a:buClr>
          <a:srgbClr val="999999"/>
        </a:buClr>
        <a:buFont typeface="Arial" panose="020B0604020202020204" pitchFamily="34" charset="0"/>
        <a:buChar char="•"/>
        <a:defRPr lang="da-DK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7813" indent="-107950" algn="l" rtl="0" eaLnBrk="0" fontAlgn="base" hangingPunct="0">
        <a:spcBef>
          <a:spcPct val="0"/>
        </a:spcBef>
        <a:spcAft>
          <a:spcPts val="1200"/>
        </a:spcAft>
        <a:buClr>
          <a:srgbClr val="999999"/>
        </a:buClr>
        <a:buFont typeface="Arial" panose="020B0604020202020204" pitchFamily="34" charset="0"/>
        <a:buChar char="•"/>
        <a:defRPr lang="da-DK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838201" y="174626"/>
            <a:ext cx="74041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331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1403352" y="1800225"/>
            <a:ext cx="9950449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595959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fld id="{C3008031-A22B-4727-934F-6D35226CE268}" type="datetimeFigureOut">
              <a:rPr lang="da-DK"/>
              <a:pPr>
                <a:defRPr/>
              </a:pPr>
              <a:t>30-01-2025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000000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srgbClr val="595959"/>
                </a:solidFill>
                <a:latin typeface="Georgia"/>
                <a:ea typeface="+mn-ea"/>
              </a:defRPr>
            </a:lvl1pPr>
          </a:lstStyle>
          <a:p>
            <a:pPr>
              <a:defRPr/>
            </a:pPr>
            <a:fld id="{9275F65B-1BCE-4544-9827-0B0FD7B1575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13319" name="Billed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84" y="360363"/>
            <a:ext cx="3327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75" r:id="rId1"/>
    <p:sldLayoutId id="2147493676" r:id="rId2"/>
    <p:sldLayoutId id="2147493677" r:id="rId3"/>
    <p:sldLayoutId id="2147493678" r:id="rId4"/>
    <p:sldLayoutId id="2147493679" r:id="rId5"/>
    <p:sldLayoutId id="2147493680" r:id="rId6"/>
  </p:sldLayoutIdLst>
  <p:txStyles>
    <p:titleStyle>
      <a:lvl1pPr algn="l" defTabSz="6858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lang="da-DK" sz="3000" kern="1200" dirty="0">
          <a:solidFill>
            <a:srgbClr val="0085A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2pPr>
      <a:lvl3pPr algn="l" defTabSz="6858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3pPr>
      <a:lvl4pPr algn="l" defTabSz="6858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4pPr>
      <a:lvl5pPr algn="l" defTabSz="6858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5pPr>
      <a:lvl6pPr marL="4572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6pPr>
      <a:lvl7pPr marL="9144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7pPr>
      <a:lvl8pPr marL="13716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8pPr>
      <a:lvl9pPr marL="1828800" algn="l" defTabSz="685800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5A1"/>
          </a:solidFill>
          <a:latin typeface="Georgia" panose="02040502050405020303" pitchFamily="18" charset="0"/>
        </a:defRPr>
      </a:lvl9pPr>
    </p:titleStyle>
    <p:bodyStyle>
      <a:lvl1pPr algn="l" defTabSz="685800" rtl="0" eaLnBrk="0" fontAlgn="base" hangingPunct="0">
        <a:lnSpc>
          <a:spcPts val="1950"/>
        </a:lnSpc>
        <a:spcBef>
          <a:spcPct val="0"/>
        </a:spcBef>
        <a:spcAft>
          <a:spcPts val="1125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1" y="174661"/>
            <a:ext cx="7404100" cy="1083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04000" y="1800000"/>
            <a:ext cx="9949800" cy="383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97F585-0583-4BB1-9669-3B70DD9C4F14}" type="datetimeFigureOut">
              <a:rPr lang="da-DK" b="0" smtClean="0">
                <a:latin typeface="Georgia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30-01-2025</a:t>
            </a:fld>
            <a:endParaRPr lang="da-DK" b="0" dirty="0">
              <a:latin typeface="Georgia"/>
              <a:ea typeface="+mn-ea"/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a-DK" b="0" dirty="0">
              <a:solidFill>
                <a:srgbClr val="000000"/>
              </a:solidFill>
              <a:latin typeface="Georgia"/>
              <a:ea typeface="+mn-ea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0BF3BB7-15B2-49F6-A53D-BE138B2C2325}" type="slidenum">
              <a:rPr lang="da-DK" b="0" smtClean="0">
                <a:latin typeface="Georgia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b="0" dirty="0">
              <a:latin typeface="Georgia"/>
              <a:ea typeface="+mn-ea"/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17" y="360000"/>
            <a:ext cx="332671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2" r:id="rId1"/>
    <p:sldLayoutId id="2147493683" r:id="rId2"/>
    <p:sldLayoutId id="2147493684" r:id="rId3"/>
    <p:sldLayoutId id="2147493685" r:id="rId4"/>
    <p:sldLayoutId id="2147493686" r:id="rId5"/>
    <p:sldLayoutId id="2147493687" r:id="rId6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da-DK" sz="4000" kern="1200" dirty="0">
          <a:solidFill>
            <a:srgbClr val="0085A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1500"/>
        </a:spcAft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79387" y="1813053"/>
            <a:ext cx="4299288" cy="1816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a-DK" sz="3000" kern="1200" dirty="0">
                <a:solidFill>
                  <a:srgbClr val="0085A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da-DK" sz="2800" b="0" dirty="0" err="1">
                <a:solidFill>
                  <a:schemeClr val="bg1"/>
                </a:solidFill>
                <a:ea typeface="MS PGothic" panose="020B0600070205080204" pitchFamily="34" charset="-128"/>
              </a:rPr>
              <a:t>Dialogmøde</a:t>
            </a:r>
            <a:r>
              <a:rPr lang="en-US" altLang="da-DK" sz="2800" b="0" dirty="0">
                <a:solidFill>
                  <a:schemeClr val="bg1"/>
                </a:solidFill>
                <a:ea typeface="MS PGothic" panose="020B0600070205080204" pitchFamily="34" charset="-128"/>
              </a:rPr>
              <a:t> Clinical Trial Regulation</a:t>
            </a:r>
          </a:p>
          <a:p>
            <a:pPr fontAlgn="auto">
              <a:spcAft>
                <a:spcPts val="0"/>
              </a:spcAft>
              <a:defRPr/>
            </a:pPr>
            <a:endParaRPr lang="en-US" altLang="da-DK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da-DK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Investigators </a:t>
            </a:r>
            <a:r>
              <a:rPr lang="en-US" altLang="da-DK" sz="2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synspunkt</a:t>
            </a:r>
            <a:endParaRPr lang="en-US" altLang="da-DK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da-DK" sz="2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da-DK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Julie Gehl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da-DK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Professor, </a:t>
            </a:r>
            <a:r>
              <a:rPr lang="en-US" altLang="da-DK" sz="1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Forskningsleder</a:t>
            </a:r>
            <a:endParaRPr lang="en-US" altLang="da-DK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da-DK" sz="1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Onkologisk</a:t>
            </a:r>
            <a:r>
              <a:rPr lang="en-US" altLang="da-DK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altLang="da-DK" sz="1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Afdeling</a:t>
            </a:r>
            <a:endParaRPr lang="en-US" altLang="da-DK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da-DK" sz="1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Sjællands</a:t>
            </a:r>
            <a:r>
              <a:rPr lang="en-US" altLang="da-DK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 </a:t>
            </a:r>
            <a:r>
              <a:rPr lang="en-US" altLang="da-DK" sz="18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Universitetshospital</a:t>
            </a:r>
            <a:endParaRPr lang="en-US" altLang="da-DK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6F416-0C95-CAE6-0A4B-FB24ACD7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CTIS, 2. forsøg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C87C08-DB33-87B6-D6D0-2DCAFDD2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Submission igen</a:t>
            </a:r>
          </a:p>
          <a:p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.</a:t>
            </a:r>
          </a:p>
          <a:p>
            <a:r>
              <a:rPr lang="da-DK" dirty="0"/>
              <a:t>Første check igennem. Nu skal 40.000 </a:t>
            </a:r>
            <a:r>
              <a:rPr lang="da-DK" dirty="0" err="1"/>
              <a:t>kr</a:t>
            </a:r>
            <a:r>
              <a:rPr lang="da-DK" dirty="0"/>
              <a:t> betales.</a:t>
            </a:r>
          </a:p>
          <a:p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endParaRPr lang="da-DK" dirty="0"/>
          </a:p>
          <a:p>
            <a:r>
              <a:rPr lang="da-DK" dirty="0"/>
              <a:t>Og pludselig landede en besked om </a:t>
            </a:r>
            <a:r>
              <a:rPr lang="da-DK" dirty="0" err="1"/>
              <a:t>RFIere</a:t>
            </a:r>
            <a:r>
              <a:rPr lang="da-DK" dirty="0"/>
              <a:t> (</a:t>
            </a:r>
            <a:r>
              <a:rPr lang="da-DK" dirty="0" err="1"/>
              <a:t>request</a:t>
            </a:r>
            <a:r>
              <a:rPr lang="da-DK" dirty="0"/>
              <a:t> for more information). Rigtig mange </a:t>
            </a:r>
            <a:r>
              <a:rPr lang="da-DK" dirty="0" err="1"/>
              <a:t>RFI’er</a:t>
            </a:r>
            <a:r>
              <a:rPr lang="da-DK" dirty="0"/>
              <a:t>.</a:t>
            </a:r>
          </a:p>
          <a:p>
            <a:r>
              <a:rPr lang="da-DK" dirty="0"/>
              <a:t>Her får man en frist, der hedder 10-12 kalenderdage. Hvis man får den en fredag har man.. 5 hverdage! </a:t>
            </a:r>
          </a:p>
        </p:txBody>
      </p:sp>
    </p:spTree>
    <p:extLst>
      <p:ext uri="{BB962C8B-B14F-4D97-AF65-F5344CB8AC3E}">
        <p14:creationId xmlns:p14="http://schemas.microsoft.com/office/powerpoint/2010/main" val="424563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68A09-0615-7E99-7AC5-97BDF852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0CF26A-E539-11D9-8C84-6AA6B3E00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endParaRPr lang="da-DK" dirty="0"/>
          </a:p>
          <a:p>
            <a:r>
              <a:rPr lang="da-DK" dirty="0"/>
              <a:t>Spørgsmål fra LMS, besvares.</a:t>
            </a:r>
          </a:p>
          <a:p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, </a:t>
            </a:r>
            <a:r>
              <a:rPr lang="da-DK" dirty="0" err="1"/>
              <a:t>checke</a:t>
            </a:r>
            <a:r>
              <a:rPr lang="da-DK" dirty="0"/>
              <a:t>,</a:t>
            </a:r>
          </a:p>
          <a:p>
            <a:r>
              <a:rPr lang="da-DK" dirty="0"/>
              <a:t>Spørgsmål fra statistiker som ikke er tilfreds med at vi regner i behandlede tumorer (og der kan være mere end en tumor per patient).</a:t>
            </a:r>
          </a:p>
          <a:p>
            <a:pPr lvl="1"/>
            <a:r>
              <a:rPr lang="da-DK" dirty="0"/>
              <a:t>Vi smider hvad vi har i hænderne. Gennemregner tidligere publicerede data fra 52 studier, 1000+ patienter. Argumenterer for vores standpunkt.</a:t>
            </a:r>
          </a:p>
          <a:p>
            <a:pPr lvl="1"/>
            <a:r>
              <a:rPr lang="da-DK" dirty="0"/>
              <a:t>Vi kender ikke navnet på statistikeren, der er ikke mulighed for opklarende dialog.</a:t>
            </a:r>
          </a:p>
          <a:p>
            <a:r>
              <a:rPr lang="da-DK" dirty="0">
                <a:highlight>
                  <a:srgbClr val="00FF00"/>
                </a:highlight>
              </a:rPr>
              <a:t>Godkendelse! (ovenikøbet 2 dage før sommerferien)</a:t>
            </a:r>
          </a:p>
        </p:txBody>
      </p:sp>
    </p:spTree>
    <p:extLst>
      <p:ext uri="{BB962C8B-B14F-4D97-AF65-F5344CB8AC3E}">
        <p14:creationId xmlns:p14="http://schemas.microsoft.com/office/powerpoint/2010/main" val="22385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8A5D7-484E-895E-3CDA-4CE9F91E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 er det opfølgning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F4DE02-8D86-3927-5FE6-E87D7462B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Aftale om at vi </a:t>
            </a:r>
            <a:r>
              <a:rPr lang="da-DK" dirty="0" err="1"/>
              <a:t>checker</a:t>
            </a:r>
            <a:r>
              <a:rPr lang="da-DK" dirty="0"/>
              <a:t> CTIS hver uge. Bare så der ikke sker noget.</a:t>
            </a:r>
          </a:p>
          <a:p>
            <a:r>
              <a:rPr lang="da-DK" dirty="0"/>
              <a:t>Allerede opmærksom på om vi misser en deadline når vi skal betale årsgebyr.</a:t>
            </a:r>
          </a:p>
        </p:txBody>
      </p:sp>
    </p:spTree>
    <p:extLst>
      <p:ext uri="{BB962C8B-B14F-4D97-AF65-F5344CB8AC3E}">
        <p14:creationId xmlns:p14="http://schemas.microsoft.com/office/powerpoint/2010/main" val="420531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8C9B9-19C2-F687-A757-E795AB56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Fordele ved CTIS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56E3C0-C031-9432-297A-1B7822EA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Samlet system til VEK og LMS</a:t>
            </a:r>
          </a:p>
          <a:p>
            <a:r>
              <a:rPr lang="da-DK" dirty="0"/>
              <a:t>Man kan følge fremgang i godkendelser</a:t>
            </a:r>
          </a:p>
        </p:txBody>
      </p:sp>
    </p:spTree>
    <p:extLst>
      <p:ext uri="{BB962C8B-B14F-4D97-AF65-F5344CB8AC3E}">
        <p14:creationId xmlns:p14="http://schemas.microsoft.com/office/powerpoint/2010/main" val="341416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A4ADC-6650-A159-7874-D8D1673B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Ulemper: Designet med udgangspunkt i store, rige organisationer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ECA0C2-9F05-44AF-2475-6F7EAA99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Samme pris for rige firmaer og fattige forskere</a:t>
            </a:r>
          </a:p>
          <a:p>
            <a:pPr lvl="1"/>
            <a:r>
              <a:rPr lang="da-DK" dirty="0"/>
              <a:t>40.898 for ansøgning</a:t>
            </a:r>
          </a:p>
          <a:p>
            <a:pPr lvl="1"/>
            <a:r>
              <a:rPr lang="da-DK" dirty="0"/>
              <a:t>6752 årlig afgift</a:t>
            </a:r>
          </a:p>
          <a:p>
            <a:pPr lvl="1"/>
            <a:r>
              <a:rPr lang="da-DK" dirty="0"/>
              <a:t>10.322 for </a:t>
            </a:r>
            <a:r>
              <a:rPr lang="da-DK" dirty="0" err="1"/>
              <a:t>ammendments</a:t>
            </a:r>
            <a:endParaRPr lang="da-DK" dirty="0"/>
          </a:p>
          <a:p>
            <a:r>
              <a:rPr lang="da-DK" dirty="0"/>
              <a:t>NUL information tilsendes på kritiske tidspunkter</a:t>
            </a:r>
          </a:p>
          <a:p>
            <a:pPr lvl="1"/>
            <a:r>
              <a:rPr lang="da-DK" dirty="0"/>
              <a:t>Hvis man har et kontor der sidder og </a:t>
            </a:r>
            <a:r>
              <a:rPr lang="da-DK" dirty="0" err="1"/>
              <a:t>checker</a:t>
            </a:r>
            <a:r>
              <a:rPr lang="da-DK" dirty="0"/>
              <a:t> CTIS så går det fint</a:t>
            </a:r>
          </a:p>
          <a:p>
            <a:pPr lvl="1"/>
            <a:r>
              <a:rPr lang="da-DK" dirty="0"/>
              <a:t>Hvis man er en travl kliniker skal man vide at man alle dage skal ind på CTIS og se hvornår der er noget man skal svare på indenfor 12 dage.</a:t>
            </a:r>
          </a:p>
          <a:p>
            <a:pPr lvl="1"/>
            <a:r>
              <a:rPr lang="da-DK" dirty="0" err="1"/>
              <a:t>Investigatorer</a:t>
            </a:r>
            <a:r>
              <a:rPr lang="da-DK" dirty="0"/>
              <a:t> holder ikke ferie og er ikke fraværende. De </a:t>
            </a:r>
            <a:r>
              <a:rPr lang="da-DK" dirty="0" err="1"/>
              <a:t>checker</a:t>
            </a:r>
            <a:r>
              <a:rPr lang="da-DK" dirty="0"/>
              <a:t> CTIS !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16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67488-2BDF-90DC-CD0A-8AC278BD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21D6C76D-DD41-DD15-675B-88817428A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91033"/>
              </p:ext>
            </p:extLst>
          </p:nvPr>
        </p:nvGraphicFramePr>
        <p:xfrm>
          <a:off x="838200" y="1825625"/>
          <a:ext cx="1051559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068838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681155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46919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Bør BLIVE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Bør FJERNES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Bør TILFØJES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81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dirty="0"/>
                        <a:t>GCP enhedens vejledning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Betaling for </a:t>
                      </a:r>
                      <a:r>
                        <a:rPr lang="da-DK" sz="2000" dirty="0" err="1"/>
                        <a:t>investigator</a:t>
                      </a:r>
                      <a:r>
                        <a:rPr lang="da-DK" sz="2000" dirty="0"/>
                        <a:t> initierede studier (!!!)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Kommunikationskanal til sagsbehandlere for afklarende samtaler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1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Unødvendige upload af dokumenter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PAUSE knap for deadlines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1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Emails</a:t>
                      </a:r>
                      <a:r>
                        <a:rPr lang="da-DK" sz="2000" dirty="0"/>
                        <a:t> til </a:t>
                      </a:r>
                      <a:r>
                        <a:rPr lang="da-DK" sz="2000" dirty="0" err="1"/>
                        <a:t>investigator</a:t>
                      </a:r>
                      <a:r>
                        <a:rPr lang="da-DK" sz="2000" dirty="0"/>
                        <a:t> når der skal handles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950030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5D95DF15-E61B-C509-24D6-2739EECE599B}"/>
              </a:ext>
            </a:extLst>
          </p:cNvPr>
          <p:cNvSpPr txBox="1"/>
          <p:nvPr/>
        </p:nvSpPr>
        <p:spPr>
          <a:xfrm>
            <a:off x="808380" y="6000097"/>
            <a:ext cx="460844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*’</a:t>
            </a:r>
            <a:r>
              <a:rPr lang="da-DK" dirty="0" err="1"/>
              <a:t>Børnesygomme</a:t>
            </a:r>
            <a:r>
              <a:rPr lang="da-DK" dirty="0"/>
              <a:t>’ i systemet forventes fixet</a:t>
            </a:r>
          </a:p>
        </p:txBody>
      </p:sp>
    </p:spTree>
    <p:extLst>
      <p:ext uri="{BB962C8B-B14F-4D97-AF65-F5344CB8AC3E}">
        <p14:creationId xmlns:p14="http://schemas.microsoft.com/office/powerpoint/2010/main" val="9847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E9722-92BB-FEC1-9774-BD8FA540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FBB96A-B34B-DA2B-8594-BA8E67A2A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1300"/>
            <a:ext cx="9950449" cy="3835400"/>
          </a:xfrm>
        </p:spPr>
        <p:txBody>
          <a:bodyPr/>
          <a:lstStyle/>
          <a:p>
            <a:r>
              <a:rPr lang="da-DK" dirty="0"/>
              <a:t>Absolut DRÆBENDE for </a:t>
            </a:r>
            <a:r>
              <a:rPr lang="da-DK" dirty="0" err="1"/>
              <a:t>investigator</a:t>
            </a:r>
            <a:r>
              <a:rPr lang="da-DK" dirty="0"/>
              <a:t> initieret klinisk forskning at vi skal betale de høje gebyrer (høje for os, ikke for industrien). Hvem har besluttet at lægge dræn på den </a:t>
            </a:r>
            <a:r>
              <a:rPr lang="da-DK" dirty="0" err="1"/>
              <a:t>investigator-initerede</a:t>
            </a:r>
            <a:r>
              <a:rPr lang="da-DK" dirty="0"/>
              <a:t> forskning?</a:t>
            </a:r>
          </a:p>
          <a:p>
            <a:r>
              <a:rPr lang="da-DK" dirty="0"/>
              <a:t>Ressourcekrævende</a:t>
            </a:r>
          </a:p>
          <a:p>
            <a:pPr lvl="1"/>
            <a:r>
              <a:rPr lang="da-DK" dirty="0"/>
              <a:t>Et halvt års ph.d. løn er gået stort set med dette arbejde.</a:t>
            </a:r>
          </a:p>
          <a:p>
            <a:pPr lvl="1"/>
            <a:r>
              <a:rPr lang="da-DK" dirty="0"/>
              <a:t>I tillæg til gebyrer </a:t>
            </a:r>
          </a:p>
          <a:p>
            <a:r>
              <a:rPr lang="da-DK" dirty="0"/>
              <a:t>Ansæt nogen som </a:t>
            </a:r>
            <a:r>
              <a:rPr lang="da-DK" dirty="0" err="1"/>
              <a:t>investigator</a:t>
            </a:r>
            <a:r>
              <a:rPr lang="da-DK" dirty="0"/>
              <a:t>-initierede projekter kan kontakte </a:t>
            </a:r>
            <a:r>
              <a:rPr lang="da-DK" dirty="0" err="1"/>
              <a:t>mhp</a:t>
            </a:r>
            <a:r>
              <a:rPr lang="da-DK" dirty="0"/>
              <a:t> hjælp. </a:t>
            </a:r>
          </a:p>
          <a:p>
            <a:r>
              <a:rPr lang="da-DK" dirty="0"/>
              <a:t>Anlæg en åben holdning til </a:t>
            </a:r>
            <a:r>
              <a:rPr lang="da-DK" dirty="0" err="1"/>
              <a:t>investigator</a:t>
            </a:r>
            <a:r>
              <a:rPr lang="da-DK" dirty="0"/>
              <a:t> initiererede studier – det ligner ikke industriens protokoller, men det behøver det heller ikke at gøre.</a:t>
            </a:r>
          </a:p>
          <a:p>
            <a:r>
              <a:rPr lang="da-DK" dirty="0"/>
              <a:t>Indfør pauseknap så </a:t>
            </a:r>
            <a:r>
              <a:rPr lang="da-DK" dirty="0" err="1"/>
              <a:t>investigator</a:t>
            </a:r>
            <a:r>
              <a:rPr lang="da-DK" dirty="0"/>
              <a:t> kan bede om mere tid (og selvfølgelig dermed senere godkendelse)</a:t>
            </a:r>
          </a:p>
          <a:p>
            <a:r>
              <a:rPr lang="da-DK" dirty="0"/>
              <a:t>Indfør </a:t>
            </a:r>
            <a:r>
              <a:rPr lang="da-DK" dirty="0" err="1"/>
              <a:t>emails</a:t>
            </a:r>
            <a:r>
              <a:rPr lang="da-DK" dirty="0"/>
              <a:t> til notifikationer</a:t>
            </a:r>
          </a:p>
        </p:txBody>
      </p:sp>
    </p:spTree>
    <p:extLst>
      <p:ext uri="{BB962C8B-B14F-4D97-AF65-F5344CB8AC3E}">
        <p14:creationId xmlns:p14="http://schemas.microsoft.com/office/powerpoint/2010/main" val="29165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7269CB-F087-82AE-96FB-13D1D06D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Investigator</a:t>
            </a:r>
            <a:r>
              <a:rPr lang="da-DK" dirty="0"/>
              <a:t> initierede studier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9A76630-C62A-A8C3-92B9-5E0325DD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Nye behandlinger </a:t>
            </a:r>
          </a:p>
          <a:p>
            <a:r>
              <a:rPr lang="da-DK" dirty="0"/>
              <a:t>Rydder op i ‘plejer’, reducerer medicinforbrug, tester praksis</a:t>
            </a:r>
          </a:p>
          <a:p>
            <a:r>
              <a:rPr lang="da-DK" dirty="0"/>
              <a:t>Tager udgangspunkt i kliniske problemstillinger</a:t>
            </a:r>
          </a:p>
        </p:txBody>
      </p:sp>
    </p:spTree>
    <p:extLst>
      <p:ext uri="{BB962C8B-B14F-4D97-AF65-F5344CB8AC3E}">
        <p14:creationId xmlns:p14="http://schemas.microsoft.com/office/powerpoint/2010/main" val="56858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AE885-C715-F7A2-FC27-AFA2C43A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Et </a:t>
            </a:r>
            <a:r>
              <a:rPr lang="en-US" sz="4000" kern="1200" dirty="0" err="1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klassisk</a:t>
            </a: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 investigator </a:t>
            </a:r>
            <a:r>
              <a:rPr lang="en-US" sz="4000" kern="1200" dirty="0" err="1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initieret</a:t>
            </a: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4000" kern="1200" dirty="0" err="1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studie</a:t>
            </a: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  <a:t>:</a:t>
            </a:r>
            <a:b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</a:br>
            <a:b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n-US" sz="4000" kern="1200" dirty="0" err="1">
                <a:solidFill>
                  <a:srgbClr val="0070C0"/>
                </a:solidFill>
                <a:latin typeface="Abadi" panose="020B0604020104020204" pitchFamily="34" charset="0"/>
              </a:rPr>
              <a:t>Virke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r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halv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dosis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kemoterapi</a:t>
            </a:r>
            <a:b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</a:b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lige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så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badi" panose="020B0604020104020204" pitchFamily="34" charset="0"/>
              </a:rPr>
              <a:t>godt</a:t>
            </a:r>
            <a:r>
              <a:rPr lang="en-US" sz="4000" dirty="0">
                <a:solidFill>
                  <a:srgbClr val="0070C0"/>
                </a:solidFill>
                <a:latin typeface="Abadi" panose="020B0604020104020204" pitchFamily="34" charset="0"/>
              </a:rPr>
              <a:t>?</a:t>
            </a:r>
            <a:endParaRPr lang="en-US" sz="4000" kern="12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D31B94C-D436-F4A2-3146-FFABF91D8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65889"/>
            <a:ext cx="6894576" cy="3843725"/>
          </a:xfrm>
          <a:prstGeom prst="rect">
            <a:avLst/>
          </a:prstGeom>
          <a:noFill/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BB0F55D-A7B8-3A7A-D78B-979F19615D92}"/>
              </a:ext>
            </a:extLst>
          </p:cNvPr>
          <p:cNvSpPr txBox="1"/>
          <p:nvPr/>
        </p:nvSpPr>
        <p:spPr>
          <a:xfrm>
            <a:off x="4452730" y="3498574"/>
            <a:ext cx="6998606" cy="313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Godkendt</a:t>
            </a:r>
            <a:r>
              <a:rPr lang="en-US" sz="1600" dirty="0"/>
              <a:t> </a:t>
            </a:r>
            <a:r>
              <a:rPr lang="en-US" sz="1600" dirty="0" err="1"/>
              <a:t>behandling</a:t>
            </a:r>
            <a:r>
              <a:rPr lang="en-US" sz="1600" dirty="0"/>
              <a:t>, </a:t>
            </a:r>
            <a:r>
              <a:rPr lang="en-US" sz="1600" dirty="0" err="1"/>
              <a:t>elektrokemoterapi</a:t>
            </a:r>
            <a:r>
              <a:rPr lang="en-US" sz="1600" dirty="0"/>
              <a:t>, </a:t>
            </a:r>
            <a:r>
              <a:rPr lang="en-US" sz="1600" dirty="0" err="1"/>
              <a:t>skal</a:t>
            </a:r>
            <a:r>
              <a:rPr lang="en-US" sz="1600" dirty="0"/>
              <a:t> </a:t>
            </a:r>
            <a:r>
              <a:rPr lang="en-US" sz="1600" dirty="0" err="1"/>
              <a:t>afprøves</a:t>
            </a:r>
            <a:r>
              <a:rPr lang="en-US" sz="1600" dirty="0"/>
              <a:t> med </a:t>
            </a:r>
            <a:r>
              <a:rPr lang="en-US" sz="1600" dirty="0" err="1"/>
              <a:t>halv</a:t>
            </a:r>
            <a:r>
              <a:rPr lang="en-US" sz="1600" dirty="0"/>
              <a:t> </a:t>
            </a:r>
            <a:r>
              <a:rPr lang="en-US" sz="1600" dirty="0" err="1"/>
              <a:t>dosis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kemoterapi</a:t>
            </a:r>
            <a:r>
              <a:rPr lang="en-US" sz="1600" dirty="0"/>
              <a:t> (bleomycin)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Investigator-</a:t>
            </a:r>
            <a:r>
              <a:rPr lang="en-US" sz="1600" dirty="0" err="1"/>
              <a:t>initieret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55 </a:t>
            </a:r>
            <a:r>
              <a:rPr lang="en-US" sz="1600" dirty="0" err="1"/>
              <a:t>patienter</a:t>
            </a:r>
            <a:r>
              <a:rPr lang="en-US" sz="1600" dirty="0"/>
              <a:t> </a:t>
            </a:r>
            <a:r>
              <a:rPr lang="en-US" sz="1600" dirty="0" err="1"/>
              <a:t>inkluderes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Vi </a:t>
            </a:r>
            <a:r>
              <a:rPr lang="en-US" sz="1600" dirty="0" err="1"/>
              <a:t>regner</a:t>
            </a:r>
            <a:r>
              <a:rPr lang="en-US" sz="1600" dirty="0"/>
              <a:t> </a:t>
            </a:r>
            <a:r>
              <a:rPr lang="en-US" sz="1600" dirty="0" err="1"/>
              <a:t>statistik</a:t>
            </a:r>
            <a:r>
              <a:rPr lang="en-US" sz="1600" dirty="0"/>
              <a:t> per </a:t>
            </a:r>
            <a:r>
              <a:rPr lang="en-US" sz="1600" dirty="0" err="1"/>
              <a:t>behandlet</a:t>
            </a:r>
            <a:r>
              <a:rPr lang="en-US" sz="1600" dirty="0"/>
              <a:t> tumor, </a:t>
            </a:r>
            <a:r>
              <a:rPr lang="en-US" sz="1600" dirty="0" err="1"/>
              <a:t>dvs</a:t>
            </a:r>
            <a:r>
              <a:rPr lang="en-US" sz="1600" dirty="0"/>
              <a:t> min 110 </a:t>
            </a:r>
            <a:r>
              <a:rPr lang="en-US" sz="1600" dirty="0" err="1"/>
              <a:t>tumorer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Dobbelt-blindet</a:t>
            </a:r>
            <a:r>
              <a:rPr lang="en-US" sz="1600" dirty="0"/>
              <a:t> </a:t>
            </a:r>
            <a:r>
              <a:rPr lang="en-US" sz="1600" dirty="0" err="1"/>
              <a:t>randomiseret</a:t>
            </a:r>
            <a:r>
              <a:rPr lang="en-US" sz="1600" dirty="0"/>
              <a:t>, </a:t>
            </a:r>
            <a:r>
              <a:rPr lang="en-US" sz="1600" dirty="0" err="1"/>
              <a:t>klinisk</a:t>
            </a:r>
            <a:r>
              <a:rPr lang="en-US" sz="1600" dirty="0"/>
              <a:t> </a:t>
            </a:r>
            <a:r>
              <a:rPr lang="en-US" sz="1600" dirty="0" err="1"/>
              <a:t>forsøg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Godkendt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CTIS 2024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Marie Tolstrup, </a:t>
            </a:r>
            <a:r>
              <a:rPr lang="en-US" sz="1600" i="1" dirty="0" err="1"/>
              <a:t>læge</a:t>
            </a:r>
            <a:r>
              <a:rPr lang="en-US" sz="1600" i="1" dirty="0"/>
              <a:t>, PhD </a:t>
            </a:r>
            <a:r>
              <a:rPr lang="en-US" sz="1600" i="1" dirty="0" err="1"/>
              <a:t>studerende</a:t>
            </a:r>
            <a:endParaRPr lang="en-US" sz="1600" i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27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5908F-AE1B-6865-E2F4-581D9136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historie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36C27-8F6A-6A4B-E928-413CAC91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CTIS forsøg 1.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Vi var ikke klar over at man ikke fik tilbagemelding fra systemet (</a:t>
            </a:r>
            <a:r>
              <a:rPr lang="da-DK" dirty="0" err="1"/>
              <a:t>email</a:t>
            </a:r>
            <a:r>
              <a:rPr lang="da-DK" dirty="0"/>
              <a:t>), men selv skulle </a:t>
            </a:r>
            <a:r>
              <a:rPr lang="da-DK" dirty="0" err="1"/>
              <a:t>checke</a:t>
            </a:r>
            <a:r>
              <a:rPr lang="da-DK" dirty="0"/>
              <a:t> systemet. Der er kort deadline, så den var overskredet da vi fik </a:t>
            </a:r>
            <a:r>
              <a:rPr lang="da-DK" dirty="0" err="1"/>
              <a:t>checket</a:t>
            </a:r>
            <a:r>
              <a:rPr lang="da-DK" dirty="0"/>
              <a:t>.</a:t>
            </a:r>
          </a:p>
          <a:p>
            <a:r>
              <a:rPr lang="da-DK" dirty="0"/>
              <a:t>Finder ud af hvad vi så skal gøre (</a:t>
            </a:r>
            <a:r>
              <a:rPr lang="da-DK" dirty="0" err="1"/>
              <a:t>resubmission</a:t>
            </a:r>
            <a:r>
              <a:rPr lang="da-DK" dirty="0"/>
              <a:t>) ved hjælpe af kontakt til </a:t>
            </a:r>
            <a:r>
              <a:rPr lang="da-DK" dirty="0" err="1"/>
              <a:t>helpdesk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køretøj, Landkøretøj, hjul, transport&#10;&#10;Automatisk genereret beskrivelse">
            <a:extLst>
              <a:ext uri="{FF2B5EF4-FFF2-40B4-BE49-F238E27FC236}">
                <a16:creationId xmlns:a16="http://schemas.microsoft.com/office/drawing/2014/main" id="{5F822EA2-DF60-09A8-2A5A-23D48ABD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2"/>
          <a:stretch/>
        </p:blipFill>
        <p:spPr>
          <a:xfrm>
            <a:off x="4709953" y="595518"/>
            <a:ext cx="3696542" cy="32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FFB00-463A-2F60-0584-06E92E78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CTIS forsøg 2</a:t>
            </a:r>
          </a:p>
        </p:txBody>
      </p:sp>
      <p:pic>
        <p:nvPicPr>
          <p:cNvPr id="5" name="Pladsholder til indhold 4" descr="Et billede, der indeholder person, håndbold, sport, sportsudstyr&#10;&#10;Automatisk genereret beskrivelse">
            <a:extLst>
              <a:ext uri="{FF2B5EF4-FFF2-40B4-BE49-F238E27FC236}">
                <a16:creationId xmlns:a16="http://schemas.microsoft.com/office/drawing/2014/main" id="{15CED734-679B-800D-0093-A1C2880CF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3" y="1558479"/>
            <a:ext cx="6048412" cy="3402232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6287E71-3699-FDC5-247F-549F81364FB9}"/>
              </a:ext>
            </a:extLst>
          </p:cNvPr>
          <p:cNvSpPr txBox="1"/>
          <p:nvPr/>
        </p:nvSpPr>
        <p:spPr>
          <a:xfrm>
            <a:off x="8164639" y="1524338"/>
            <a:ext cx="34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Bolden kommer i 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C92BBAD-857B-B661-82D9-99C0D4D6F295}"/>
              </a:ext>
            </a:extLst>
          </p:cNvPr>
          <p:cNvSpPr txBox="1"/>
          <p:nvPr/>
        </p:nvSpPr>
        <p:spPr>
          <a:xfrm>
            <a:off x="838200" y="5677264"/>
            <a:ext cx="340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Trods forhindringer</a:t>
            </a:r>
          </a:p>
        </p:txBody>
      </p:sp>
    </p:spTree>
    <p:extLst>
      <p:ext uri="{BB962C8B-B14F-4D97-AF65-F5344CB8AC3E}">
        <p14:creationId xmlns:p14="http://schemas.microsoft.com/office/powerpoint/2010/main" val="23080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AEB9E-2C31-FCBB-7E67-86E41E9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centrale dokumenter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8CAE6C5-4E91-5DF0-744B-33E8E0BC1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17" t="10062" r="17150" b="15400"/>
          <a:stretch/>
        </p:blipFill>
        <p:spPr>
          <a:xfrm>
            <a:off x="5693229" y="1382042"/>
            <a:ext cx="5908903" cy="4343843"/>
          </a:xfrm>
          <a:ln>
            <a:solidFill>
              <a:srgbClr val="FFC000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879DB66-E06D-C3B7-694E-44FBD17677B2}"/>
              </a:ext>
            </a:extLst>
          </p:cNvPr>
          <p:cNvSpPr txBox="1"/>
          <p:nvPr/>
        </p:nvSpPr>
        <p:spPr>
          <a:xfrm>
            <a:off x="696686" y="1698171"/>
            <a:ext cx="4201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Protokol – 65 sider</a:t>
            </a:r>
          </a:p>
          <a:p>
            <a:r>
              <a:rPr lang="da-DK" dirty="0"/>
              <a:t>Patientinformation + samtykkeerklæring</a:t>
            </a:r>
          </a:p>
          <a:p>
            <a:r>
              <a:rPr lang="da-DK" dirty="0"/>
              <a:t>Resume</a:t>
            </a:r>
          </a:p>
        </p:txBody>
      </p:sp>
    </p:spTree>
    <p:extLst>
      <p:ext uri="{BB962C8B-B14F-4D97-AF65-F5344CB8AC3E}">
        <p14:creationId xmlns:p14="http://schemas.microsoft.com/office/powerpoint/2010/main" val="145405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E6B5E-68C1-B0D3-DBAD-6CB197A1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82" y="716757"/>
            <a:ext cx="7404100" cy="1084263"/>
          </a:xfrm>
        </p:spPr>
        <p:txBody>
          <a:bodyPr/>
          <a:lstStyle/>
          <a:p>
            <a:r>
              <a:rPr lang="da-DK" dirty="0"/>
              <a:t>Mange</a:t>
            </a:r>
            <a:br>
              <a:rPr lang="da-DK" dirty="0"/>
            </a:br>
            <a:r>
              <a:rPr lang="da-DK" dirty="0"/>
              <a:t>øvrige </a:t>
            </a:r>
            <a:br>
              <a:rPr lang="da-DK" dirty="0"/>
            </a:br>
            <a:r>
              <a:rPr lang="da-DK" dirty="0"/>
              <a:t>dokumenter….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9ACD38C-6ED4-98B1-8FD1-74C73B780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776" t="9079" r="40994" b="12868"/>
          <a:stretch/>
        </p:blipFill>
        <p:spPr>
          <a:xfrm>
            <a:off x="4371032" y="365125"/>
            <a:ext cx="7135765" cy="6363823"/>
          </a:xfrm>
        </p:spPr>
      </p:pic>
    </p:spTree>
    <p:extLst>
      <p:ext uri="{BB962C8B-B14F-4D97-AF65-F5344CB8AC3E}">
        <p14:creationId xmlns:p14="http://schemas.microsoft.com/office/powerpoint/2010/main" val="11664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49E94B2-53C7-9D67-283F-3029DBD9E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269" t="10356" r="17389" b="13411"/>
          <a:stretch/>
        </p:blipFill>
        <p:spPr>
          <a:xfrm>
            <a:off x="525283" y="1712066"/>
            <a:ext cx="4435812" cy="3317133"/>
          </a:xfrm>
          <a:ln>
            <a:solidFill>
              <a:srgbClr val="7030A0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C23F267-CDFA-2F07-67C1-B24842902A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53" t="11915" r="17818" b="50000"/>
          <a:stretch/>
        </p:blipFill>
        <p:spPr>
          <a:xfrm>
            <a:off x="4523362" y="817123"/>
            <a:ext cx="6916367" cy="2611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82E528E-8A8A-370C-3BC4-DEB601FF04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011" t="18723" r="17261" b="37305"/>
          <a:stretch/>
        </p:blipFill>
        <p:spPr>
          <a:xfrm>
            <a:off x="4805467" y="3531144"/>
            <a:ext cx="6916367" cy="30155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FD4554-701D-C961-4D39-6170E59C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Ekstra dokumenter……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8F9EE30-D62F-25A2-550A-B902DF2D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208" t="17163" r="43271" b="65248"/>
          <a:stretch/>
        </p:blipFill>
        <p:spPr>
          <a:xfrm>
            <a:off x="1517509" y="5282132"/>
            <a:ext cx="3599235" cy="120623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D5B15FC4-F492-FA75-5584-C8B2DDA930FC}"/>
              </a:ext>
            </a:extLst>
          </p:cNvPr>
          <p:cNvSpPr txBox="1"/>
          <p:nvPr/>
        </p:nvSpPr>
        <p:spPr>
          <a:xfrm>
            <a:off x="262647" y="5437762"/>
            <a:ext cx="96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IMDP-Q</a:t>
            </a:r>
          </a:p>
        </p:txBody>
      </p:sp>
    </p:spTree>
    <p:extLst>
      <p:ext uri="{BB962C8B-B14F-4D97-AF65-F5344CB8AC3E}">
        <p14:creationId xmlns:p14="http://schemas.microsoft.com/office/powerpoint/2010/main" val="8619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385DB-9E0D-80B7-AAC4-8A623D84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4626"/>
            <a:ext cx="8335616" cy="1084263"/>
          </a:xfrm>
        </p:spPr>
        <p:txBody>
          <a:bodyPr/>
          <a:lstStyle/>
          <a:p>
            <a:r>
              <a:rPr lang="da-DK" sz="4000" dirty="0" err="1"/>
              <a:t>Boundary</a:t>
            </a:r>
            <a:r>
              <a:rPr lang="da-DK" sz="4000" dirty="0"/>
              <a:t> </a:t>
            </a:r>
            <a:r>
              <a:rPr lang="da-DK" sz="4000" dirty="0" err="1"/>
              <a:t>constraint</a:t>
            </a:r>
            <a:r>
              <a:rPr lang="da-DK" sz="4000" dirty="0"/>
              <a:t> </a:t>
            </a:r>
            <a:r>
              <a:rPr lang="da-DK" sz="4000" dirty="0" err="1"/>
              <a:t>violation</a:t>
            </a:r>
            <a:r>
              <a:rPr lang="da-DK" sz="4000" dirty="0"/>
              <a:t>……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C5B3DC-8F4C-AD9A-5B69-7F4AC31C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Ikke umiddelbart noget intuitivt system</a:t>
            </a:r>
          </a:p>
          <a:p>
            <a:r>
              <a:rPr lang="da-DK" dirty="0"/>
              <a:t>Heldigvis findes der uanede mængder af vejledninger og træningsmoduler: </a:t>
            </a:r>
          </a:p>
          <a:p>
            <a:pPr lvl="1"/>
            <a:r>
              <a:rPr lang="da-DK" dirty="0"/>
              <a:t>Online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modules</a:t>
            </a:r>
            <a:endParaRPr lang="da-DK" dirty="0"/>
          </a:p>
          <a:p>
            <a:pPr lvl="1"/>
            <a:r>
              <a:rPr lang="da-DK" dirty="0"/>
              <a:t>Sponsors </a:t>
            </a:r>
            <a:r>
              <a:rPr lang="da-DK" dirty="0" err="1"/>
              <a:t>handbook</a:t>
            </a:r>
            <a:r>
              <a:rPr lang="da-DK" dirty="0"/>
              <a:t> – en sød lille pjece på 62 sider</a:t>
            </a:r>
          </a:p>
          <a:p>
            <a:pPr lvl="1"/>
            <a:r>
              <a:rPr lang="da-DK" dirty="0"/>
              <a:t>Life </a:t>
            </a:r>
            <a:r>
              <a:rPr lang="da-DK" dirty="0" err="1"/>
              <a:t>saving</a:t>
            </a:r>
            <a:r>
              <a:rPr lang="da-DK" dirty="0"/>
              <a:t>: GCP-enhedernes vejledning. Her er der røde pile med forklaringer til det meste + links til videoer.  </a:t>
            </a:r>
          </a:p>
          <a:p>
            <a:r>
              <a:rPr lang="da-DK" dirty="0"/>
              <a:t>Har sit eget liv med </a:t>
            </a:r>
            <a:r>
              <a:rPr lang="da-DK" dirty="0" err="1"/>
              <a:t>hard</a:t>
            </a:r>
            <a:r>
              <a:rPr lang="da-DK" dirty="0"/>
              <a:t> stops – her skal man så selv gætte, hvor fejlen er.. Og det kan man bruge mange timer på! </a:t>
            </a:r>
          </a:p>
          <a:p>
            <a:r>
              <a:rPr lang="da-DK" dirty="0"/>
              <a:t>Nå ja         skulle se låst ud når man skulle uploade/skrive noget.. 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11B4631-434A-EAA3-0E9A-DFAD5B6C7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37" y="5643825"/>
            <a:ext cx="4476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GION H Hospital PowerPoint Skabelon_DKfinal">
  <a:themeElements>
    <a:clrScheme name="REGION H Hospital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Brugerdefineret design">
  <a:themeElements>
    <a:clrScheme name="RSJ farver">
      <a:dk1>
        <a:srgbClr val="000000"/>
      </a:dk1>
      <a:lt1>
        <a:srgbClr val="FFFFFF"/>
      </a:lt1>
      <a:dk2>
        <a:srgbClr val="595959"/>
      </a:dk2>
      <a:lt2>
        <a:srgbClr val="94948F"/>
      </a:lt2>
      <a:accent1>
        <a:srgbClr val="0085A1"/>
      </a:accent1>
      <a:accent2>
        <a:srgbClr val="94948F"/>
      </a:accent2>
      <a:accent3>
        <a:srgbClr val="595959"/>
      </a:accent3>
      <a:accent4>
        <a:srgbClr val="FF6D22"/>
      </a:accent4>
      <a:accent5>
        <a:srgbClr val="D4DF4D"/>
      </a:accent5>
      <a:accent6>
        <a:srgbClr val="00B092"/>
      </a:accent6>
      <a:hlink>
        <a:srgbClr val="0F4DBC"/>
      </a:hlink>
      <a:folHlink>
        <a:srgbClr val="80633B"/>
      </a:folHlink>
    </a:clrScheme>
    <a:fontScheme name="RSJ tek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ællands Universitetshospital_DK_2019.potx" id="{55657D71-DA9E-47F7-A642-C94F3D709CA0}" vid="{C5D73081-EE3C-4F8E-A3CF-F31D136BC912}"/>
    </a:ext>
  </a:extLst>
</a:theme>
</file>

<file path=ppt/theme/theme3.xml><?xml version="1.0" encoding="utf-8"?>
<a:theme xmlns:a="http://schemas.openxmlformats.org/drawingml/2006/main" name="1_Brugerdefineret design">
  <a:themeElements>
    <a:clrScheme name="RSJ farver">
      <a:dk1>
        <a:srgbClr val="000000"/>
      </a:dk1>
      <a:lt1>
        <a:srgbClr val="FFFFFF"/>
      </a:lt1>
      <a:dk2>
        <a:srgbClr val="595959"/>
      </a:dk2>
      <a:lt2>
        <a:srgbClr val="94948F"/>
      </a:lt2>
      <a:accent1>
        <a:srgbClr val="0085A1"/>
      </a:accent1>
      <a:accent2>
        <a:srgbClr val="94948F"/>
      </a:accent2>
      <a:accent3>
        <a:srgbClr val="595959"/>
      </a:accent3>
      <a:accent4>
        <a:srgbClr val="FF6D22"/>
      </a:accent4>
      <a:accent5>
        <a:srgbClr val="D4DF4D"/>
      </a:accent5>
      <a:accent6>
        <a:srgbClr val="00B092"/>
      </a:accent6>
      <a:hlink>
        <a:srgbClr val="0F4DBC"/>
      </a:hlink>
      <a:folHlink>
        <a:srgbClr val="80633B"/>
      </a:folHlink>
    </a:clrScheme>
    <a:fontScheme name="RSJ tek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ællands Universitetshospital_DK_2019.potx" id="{55657D71-DA9E-47F7-A642-C94F3D709CA0}" vid="{C5D73081-EE3C-4F8E-A3CF-F31D136BC9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REGSJ_Præsentation1</Template>
  <TotalTime>9948</TotalTime>
  <Words>736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Abadi</vt:lpstr>
      <vt:lpstr>Arial</vt:lpstr>
      <vt:lpstr>Calibri</vt:lpstr>
      <vt:lpstr>Georgia</vt:lpstr>
      <vt:lpstr>Verdana</vt:lpstr>
      <vt:lpstr>REGION H Hospital PowerPoint Skabelon_DKfinal</vt:lpstr>
      <vt:lpstr>Brugerdefineret design</vt:lpstr>
      <vt:lpstr>1_Brugerdefineret design</vt:lpstr>
      <vt:lpstr>PowerPoint-præsentation</vt:lpstr>
      <vt:lpstr>Investigator initierede studier</vt:lpstr>
      <vt:lpstr>Et klassisk investigator initieret studie:  Virker halv dosis kemoterapi lige så godt?</vt:lpstr>
      <vt:lpstr>Vores historie</vt:lpstr>
      <vt:lpstr>CTIS forsøg 2</vt:lpstr>
      <vt:lpstr>De centrale dokumenter</vt:lpstr>
      <vt:lpstr>Mange øvrige  dokumenter….</vt:lpstr>
      <vt:lpstr>Ekstra dokumenter……</vt:lpstr>
      <vt:lpstr>Boundary constraint violation……</vt:lpstr>
      <vt:lpstr>CTIS, 2. forsøg</vt:lpstr>
      <vt:lpstr>PowerPoint-præsentation</vt:lpstr>
      <vt:lpstr>Nu er det opfølgning</vt:lpstr>
      <vt:lpstr>Fordele ved CTIS</vt:lpstr>
      <vt:lpstr>Ulemper: Designet med udgangspunkt i store, rige organisationer</vt:lpstr>
      <vt:lpstr>Opsummering</vt:lpstr>
      <vt:lpstr>Forslag</vt:lpstr>
    </vt:vector>
  </TitlesOfParts>
  <Company>Region Sjælland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Michael Larsen</dc:creator>
  <cp:lastModifiedBy>Mikkel Lindskov Sachs</cp:lastModifiedBy>
  <cp:revision>279</cp:revision>
  <cp:lastPrinted>2025-01-30T11:51:12Z</cp:lastPrinted>
  <dcterms:created xsi:type="dcterms:W3CDTF">2009-09-15T13:57:26Z</dcterms:created>
  <dcterms:modified xsi:type="dcterms:W3CDTF">2025-01-31T11:50:34Z</dcterms:modified>
</cp:coreProperties>
</file>