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66" r:id="rId5"/>
    <p:sldId id="257" r:id="rId6"/>
    <p:sldId id="256" r:id="rId7"/>
    <p:sldId id="272" r:id="rId8"/>
    <p:sldId id="270" r:id="rId9"/>
    <p:sldId id="275" r:id="rId10"/>
    <p:sldId id="271" r:id="rId11"/>
    <p:sldId id="285" r:id="rId12"/>
    <p:sldId id="289" r:id="rId13"/>
    <p:sldId id="286" r:id="rId14"/>
    <p:sldId id="262" r:id="rId15"/>
    <p:sldId id="276" r:id="rId16"/>
    <p:sldId id="291" r:id="rId17"/>
    <p:sldId id="290" r:id="rId18"/>
    <p:sldId id="284" r:id="rId19"/>
  </p:sldIdLst>
  <p:sldSz cx="18288000" cy="10287000"/>
  <p:notesSz cx="6858000" cy="9144000"/>
  <p:embeddedFontLst>
    <p:embeddedFont>
      <p:font typeface="Bebas Neue" panose="020B0606020202050201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irce" panose="020B0604020202020204" charset="0"/>
      <p:regular r:id="rId26"/>
    </p:embeddedFont>
    <p:embeddedFont>
      <p:font typeface="GT Super Display Bold" panose="00000800000000000000" pitchFamily="2" charset="0"/>
      <p:regular r:id="rId27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53"/>
    <a:srgbClr val="FFECF7"/>
    <a:srgbClr val="156B93"/>
    <a:srgbClr val="FFFDF5"/>
    <a:srgbClr val="FFE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23" autoAdjust="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pixabay.com/da/vectors/danmark-flag-dannebrog-dansk-28459/" TargetMode="External"/><Relationship Id="rId1" Type="http://schemas.openxmlformats.org/officeDocument/2006/relationships/image" Target="../media/image38.png"/><Relationship Id="rId6" Type="http://schemas.microsoft.com/office/2007/relationships/hdphoto" Target="../media/hdphoto4.wdp"/><Relationship Id="rId5" Type="http://schemas.openxmlformats.org/officeDocument/2006/relationships/image" Target="../media/image40.png"/><Relationship Id="rId4" Type="http://schemas.openxmlformats.org/officeDocument/2006/relationships/hyperlink" Target="https://pixabay.com/pl/unii-europejskiej-europa-bander%C4%85-eu-155207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07/relationships/hdphoto" Target="../media/hdphoto4.wdp"/><Relationship Id="rId1" Type="http://schemas.openxmlformats.org/officeDocument/2006/relationships/image" Target="../media/image40.png"/><Relationship Id="rId6" Type="http://schemas.openxmlformats.org/officeDocument/2006/relationships/hyperlink" Target="https://pixabay.com/da/vectors/danmark-flag-dannebrog-dansk-28459/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pixabay.com/pl/unii-europejskiej-europa-bander%C4%85-eu-155207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2CC77-7258-404A-AEF3-FFC71BCCF40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55A5D-7893-4EF4-B8D5-C412C323F0B8}">
      <dgm:prSet phldrT="[Teks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7FE86F-CA72-4E0D-9F40-73234BC63AE6}" type="parTrans" cxnId="{F67D935E-D661-449A-91D7-B1008568E00E}">
      <dgm:prSet/>
      <dgm:spPr/>
      <dgm:t>
        <a:bodyPr/>
        <a:lstStyle/>
        <a:p>
          <a:endParaRPr lang="en-US"/>
        </a:p>
      </dgm:t>
    </dgm:pt>
    <dgm:pt modelId="{B8F2EF7B-7F7F-48F0-AC4C-C366B962A5FE}" type="sibTrans" cxnId="{F67D935E-D661-449A-91D7-B1008568E00E}">
      <dgm:prSet/>
      <dgm:spPr>
        <a:solidFill>
          <a:srgbClr val="535353"/>
        </a:solidFill>
      </dgm:spPr>
      <dgm:t>
        <a:bodyPr/>
        <a:lstStyle/>
        <a:p>
          <a:endParaRPr lang="en-US"/>
        </a:p>
      </dgm:t>
    </dgm:pt>
    <dgm:pt modelId="{29595DBF-E818-4EB4-962E-0586EC288CEC}">
      <dgm:prSet phldrT="[Teks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26E6D5-4659-421F-AFFE-449C516B5CEC}" type="sibTrans" cxnId="{49B49B99-4533-4C60-80B7-ACC3B142B5C7}">
      <dgm:prSet/>
      <dgm:spPr>
        <a:solidFill>
          <a:srgbClr val="535353"/>
        </a:solidFill>
      </dgm:spPr>
      <dgm:t>
        <a:bodyPr/>
        <a:lstStyle/>
        <a:p>
          <a:endParaRPr lang="en-US"/>
        </a:p>
      </dgm:t>
    </dgm:pt>
    <dgm:pt modelId="{9691DDE6-BE49-4920-B944-2E414A87BDAA}" type="parTrans" cxnId="{49B49B99-4533-4C60-80B7-ACC3B142B5C7}">
      <dgm:prSet/>
      <dgm:spPr/>
      <dgm:t>
        <a:bodyPr/>
        <a:lstStyle/>
        <a:p>
          <a:endParaRPr lang="en-US"/>
        </a:p>
      </dgm:t>
    </dgm:pt>
    <dgm:pt modelId="{596A4C9F-4BA2-471C-A3CE-1D2E7446752B}">
      <dgm:prSet phldrT="[Tekst]"/>
      <dgm:spPr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21A388-BDE1-47DA-AD89-2141C3769654}" type="sibTrans" cxnId="{235C44B0-C496-4163-B045-ABD301A6D4DC}">
      <dgm:prSet/>
      <dgm:spPr>
        <a:solidFill>
          <a:srgbClr val="535353"/>
        </a:solidFill>
      </dgm:spPr>
      <dgm:t>
        <a:bodyPr/>
        <a:lstStyle/>
        <a:p>
          <a:endParaRPr lang="en-US"/>
        </a:p>
      </dgm:t>
    </dgm:pt>
    <dgm:pt modelId="{D7FD0958-3FC8-495E-8CA6-02B0F168DC65}" type="parTrans" cxnId="{235C44B0-C496-4163-B045-ABD301A6D4DC}">
      <dgm:prSet/>
      <dgm:spPr/>
      <dgm:t>
        <a:bodyPr/>
        <a:lstStyle/>
        <a:p>
          <a:endParaRPr lang="en-US"/>
        </a:p>
      </dgm:t>
    </dgm:pt>
    <dgm:pt modelId="{DE1F86B0-ED00-43B0-98FC-D449DEA61576}" type="pres">
      <dgm:prSet presAssocID="{5412CC77-7258-404A-AEF3-FFC71BCCF40A}" presName="Name0" presStyleCnt="0">
        <dgm:presLayoutVars>
          <dgm:dir/>
          <dgm:resizeHandles val="exact"/>
        </dgm:presLayoutVars>
      </dgm:prSet>
      <dgm:spPr/>
    </dgm:pt>
    <dgm:pt modelId="{DF5868DF-22FA-477B-BDBC-D2E8C6485D3A}" type="pres">
      <dgm:prSet presAssocID="{596A4C9F-4BA2-471C-A3CE-1D2E7446752B}" presName="node" presStyleLbl="node1" presStyleIdx="0" presStyleCnt="3" custScaleX="128661" custScaleY="164799" custRadScaleRad="35216" custRadScaleInc="300000">
        <dgm:presLayoutVars>
          <dgm:bulletEnabled val="1"/>
        </dgm:presLayoutVars>
      </dgm:prSet>
      <dgm:spPr/>
    </dgm:pt>
    <dgm:pt modelId="{3849B41F-6AE5-40AF-89AF-9581B416B272}" type="pres">
      <dgm:prSet presAssocID="{A221A388-BDE1-47DA-AD89-2141C3769654}" presName="sibTrans" presStyleLbl="sibTrans2D1" presStyleIdx="0" presStyleCnt="3"/>
      <dgm:spPr/>
    </dgm:pt>
    <dgm:pt modelId="{3E1A0F82-D646-410F-A218-277D07C8B7B7}" type="pres">
      <dgm:prSet presAssocID="{A221A388-BDE1-47DA-AD89-2141C3769654}" presName="connectorText" presStyleLbl="sibTrans2D1" presStyleIdx="0" presStyleCnt="3"/>
      <dgm:spPr/>
    </dgm:pt>
    <dgm:pt modelId="{197B1066-C39B-4B48-A9B7-E52432910EEC}" type="pres">
      <dgm:prSet presAssocID="{29595DBF-E818-4EB4-962E-0586EC288CEC}" presName="node" presStyleLbl="node1" presStyleIdx="1" presStyleCnt="3" custScaleX="120916" custScaleY="131909" custRadScaleRad="144826" custRadScaleInc="-119199">
        <dgm:presLayoutVars>
          <dgm:bulletEnabled val="1"/>
        </dgm:presLayoutVars>
      </dgm:prSet>
      <dgm:spPr/>
    </dgm:pt>
    <dgm:pt modelId="{8619AE73-8113-4B7E-AFAD-E0B80D039364}" type="pres">
      <dgm:prSet presAssocID="{4926E6D5-4659-421F-AFFE-449C516B5CEC}" presName="sibTrans" presStyleLbl="sibTrans2D1" presStyleIdx="1" presStyleCnt="3" custScaleX="137024"/>
      <dgm:spPr/>
    </dgm:pt>
    <dgm:pt modelId="{FBBAE0F5-E784-4D5A-AF3D-95E645E7122E}" type="pres">
      <dgm:prSet presAssocID="{4926E6D5-4659-421F-AFFE-449C516B5CEC}" presName="connectorText" presStyleLbl="sibTrans2D1" presStyleIdx="1" presStyleCnt="3"/>
      <dgm:spPr/>
    </dgm:pt>
    <dgm:pt modelId="{F5BC2D7B-A6CE-484A-8E08-77DD0AF5AA89}" type="pres">
      <dgm:prSet presAssocID="{AD155A5D-7893-4EF4-B8D5-C412C323F0B8}" presName="node" presStyleLbl="node1" presStyleIdx="2" presStyleCnt="3" custScaleX="120916" custScaleY="131909" custRadScaleRad="144836" custRadScaleInc="119192">
        <dgm:presLayoutVars>
          <dgm:bulletEnabled val="1"/>
        </dgm:presLayoutVars>
      </dgm:prSet>
      <dgm:spPr/>
    </dgm:pt>
    <dgm:pt modelId="{C99BC452-CC37-4D75-BAAC-EC9C2CB32EEB}" type="pres">
      <dgm:prSet presAssocID="{B8F2EF7B-7F7F-48F0-AC4C-C366B962A5FE}" presName="sibTrans" presStyleLbl="sibTrans2D1" presStyleIdx="2" presStyleCnt="3"/>
      <dgm:spPr/>
    </dgm:pt>
    <dgm:pt modelId="{24E83169-CD1C-4889-A6A8-C89BE5558B9D}" type="pres">
      <dgm:prSet presAssocID="{B8F2EF7B-7F7F-48F0-AC4C-C366B962A5FE}" presName="connectorText" presStyleLbl="sibTrans2D1" presStyleIdx="2" presStyleCnt="3"/>
      <dgm:spPr/>
    </dgm:pt>
  </dgm:ptLst>
  <dgm:cxnLst>
    <dgm:cxn modelId="{8036E03C-7B97-4210-B7BF-7BD9BAAF1AB7}" type="presOf" srcId="{AD155A5D-7893-4EF4-B8D5-C412C323F0B8}" destId="{F5BC2D7B-A6CE-484A-8E08-77DD0AF5AA89}" srcOrd="0" destOrd="0" presId="urn:microsoft.com/office/officeart/2005/8/layout/cycle7"/>
    <dgm:cxn modelId="{F67D935E-D661-449A-91D7-B1008568E00E}" srcId="{5412CC77-7258-404A-AEF3-FFC71BCCF40A}" destId="{AD155A5D-7893-4EF4-B8D5-C412C323F0B8}" srcOrd="2" destOrd="0" parTransId="{CB7FE86F-CA72-4E0D-9F40-73234BC63AE6}" sibTransId="{B8F2EF7B-7F7F-48F0-AC4C-C366B962A5FE}"/>
    <dgm:cxn modelId="{4D083B60-BB2A-4D67-AF63-C4C8D36955BA}" type="presOf" srcId="{5412CC77-7258-404A-AEF3-FFC71BCCF40A}" destId="{DE1F86B0-ED00-43B0-98FC-D449DEA61576}" srcOrd="0" destOrd="0" presId="urn:microsoft.com/office/officeart/2005/8/layout/cycle7"/>
    <dgm:cxn modelId="{2E627B49-2FFA-45F4-82A7-25D3CB195B13}" type="presOf" srcId="{596A4C9F-4BA2-471C-A3CE-1D2E7446752B}" destId="{DF5868DF-22FA-477B-BDBC-D2E8C6485D3A}" srcOrd="0" destOrd="0" presId="urn:microsoft.com/office/officeart/2005/8/layout/cycle7"/>
    <dgm:cxn modelId="{7601EB6E-AAE7-4394-A85E-6A3647500CEA}" type="presOf" srcId="{B8F2EF7B-7F7F-48F0-AC4C-C366B962A5FE}" destId="{C99BC452-CC37-4D75-BAAC-EC9C2CB32EEB}" srcOrd="0" destOrd="0" presId="urn:microsoft.com/office/officeart/2005/8/layout/cycle7"/>
    <dgm:cxn modelId="{6E2D644F-E9F5-4ECF-9EC5-66BE161C409D}" type="presOf" srcId="{A221A388-BDE1-47DA-AD89-2141C3769654}" destId="{3849B41F-6AE5-40AF-89AF-9581B416B272}" srcOrd="0" destOrd="0" presId="urn:microsoft.com/office/officeart/2005/8/layout/cycle7"/>
    <dgm:cxn modelId="{49B49B99-4533-4C60-80B7-ACC3B142B5C7}" srcId="{5412CC77-7258-404A-AEF3-FFC71BCCF40A}" destId="{29595DBF-E818-4EB4-962E-0586EC288CEC}" srcOrd="1" destOrd="0" parTransId="{9691DDE6-BE49-4920-B944-2E414A87BDAA}" sibTransId="{4926E6D5-4659-421F-AFFE-449C516B5CEC}"/>
    <dgm:cxn modelId="{8989BDA0-3B0E-46A5-9E5A-8C8F9A5D0DC9}" type="presOf" srcId="{4926E6D5-4659-421F-AFFE-449C516B5CEC}" destId="{FBBAE0F5-E784-4D5A-AF3D-95E645E7122E}" srcOrd="1" destOrd="0" presId="urn:microsoft.com/office/officeart/2005/8/layout/cycle7"/>
    <dgm:cxn modelId="{E15BDAA3-5D27-4B3D-8F28-4C674F65E2CF}" type="presOf" srcId="{29595DBF-E818-4EB4-962E-0586EC288CEC}" destId="{197B1066-C39B-4B48-A9B7-E52432910EEC}" srcOrd="0" destOrd="0" presId="urn:microsoft.com/office/officeart/2005/8/layout/cycle7"/>
    <dgm:cxn modelId="{235C44B0-C496-4163-B045-ABD301A6D4DC}" srcId="{5412CC77-7258-404A-AEF3-FFC71BCCF40A}" destId="{596A4C9F-4BA2-471C-A3CE-1D2E7446752B}" srcOrd="0" destOrd="0" parTransId="{D7FD0958-3FC8-495E-8CA6-02B0F168DC65}" sibTransId="{A221A388-BDE1-47DA-AD89-2141C3769654}"/>
    <dgm:cxn modelId="{49DBEBDF-10F9-4123-9629-FCC53251865C}" type="presOf" srcId="{4926E6D5-4659-421F-AFFE-449C516B5CEC}" destId="{8619AE73-8113-4B7E-AFAD-E0B80D039364}" srcOrd="0" destOrd="0" presId="urn:microsoft.com/office/officeart/2005/8/layout/cycle7"/>
    <dgm:cxn modelId="{42310BF8-4AEC-4698-B786-00CD830B502C}" type="presOf" srcId="{A221A388-BDE1-47DA-AD89-2141C3769654}" destId="{3E1A0F82-D646-410F-A218-277D07C8B7B7}" srcOrd="1" destOrd="0" presId="urn:microsoft.com/office/officeart/2005/8/layout/cycle7"/>
    <dgm:cxn modelId="{A0AA70FB-0A58-46AB-80E2-539699DF81AD}" type="presOf" srcId="{B8F2EF7B-7F7F-48F0-AC4C-C366B962A5FE}" destId="{24E83169-CD1C-4889-A6A8-C89BE5558B9D}" srcOrd="1" destOrd="0" presId="urn:microsoft.com/office/officeart/2005/8/layout/cycle7"/>
    <dgm:cxn modelId="{C1378976-E742-4818-9551-E862EEA9745B}" type="presParOf" srcId="{DE1F86B0-ED00-43B0-98FC-D449DEA61576}" destId="{DF5868DF-22FA-477B-BDBC-D2E8C6485D3A}" srcOrd="0" destOrd="0" presId="urn:microsoft.com/office/officeart/2005/8/layout/cycle7"/>
    <dgm:cxn modelId="{5F68B5A8-7844-4DF9-9F13-473BEE273E02}" type="presParOf" srcId="{DE1F86B0-ED00-43B0-98FC-D449DEA61576}" destId="{3849B41F-6AE5-40AF-89AF-9581B416B272}" srcOrd="1" destOrd="0" presId="urn:microsoft.com/office/officeart/2005/8/layout/cycle7"/>
    <dgm:cxn modelId="{0A18AE5C-6082-4EF3-B36D-0F9A3405C89E}" type="presParOf" srcId="{3849B41F-6AE5-40AF-89AF-9581B416B272}" destId="{3E1A0F82-D646-410F-A218-277D07C8B7B7}" srcOrd="0" destOrd="0" presId="urn:microsoft.com/office/officeart/2005/8/layout/cycle7"/>
    <dgm:cxn modelId="{FE03AC5D-AC64-4243-9173-78A9FB9FE3BE}" type="presParOf" srcId="{DE1F86B0-ED00-43B0-98FC-D449DEA61576}" destId="{197B1066-C39B-4B48-A9B7-E52432910EEC}" srcOrd="2" destOrd="0" presId="urn:microsoft.com/office/officeart/2005/8/layout/cycle7"/>
    <dgm:cxn modelId="{3C5ED0EA-5DEB-45BA-9642-32ADC8DD6BAD}" type="presParOf" srcId="{DE1F86B0-ED00-43B0-98FC-D449DEA61576}" destId="{8619AE73-8113-4B7E-AFAD-E0B80D039364}" srcOrd="3" destOrd="0" presId="urn:microsoft.com/office/officeart/2005/8/layout/cycle7"/>
    <dgm:cxn modelId="{4878155A-FCEA-4239-A4BB-3473EA13F978}" type="presParOf" srcId="{8619AE73-8113-4B7E-AFAD-E0B80D039364}" destId="{FBBAE0F5-E784-4D5A-AF3D-95E645E7122E}" srcOrd="0" destOrd="0" presId="urn:microsoft.com/office/officeart/2005/8/layout/cycle7"/>
    <dgm:cxn modelId="{BB6D3FA1-A0E4-47EB-A5E6-3B6AAC149C49}" type="presParOf" srcId="{DE1F86B0-ED00-43B0-98FC-D449DEA61576}" destId="{F5BC2D7B-A6CE-484A-8E08-77DD0AF5AA89}" srcOrd="4" destOrd="0" presId="urn:microsoft.com/office/officeart/2005/8/layout/cycle7"/>
    <dgm:cxn modelId="{87D4CBFA-E3C2-45E2-8C12-B1A793C4195F}" type="presParOf" srcId="{DE1F86B0-ED00-43B0-98FC-D449DEA61576}" destId="{C99BC452-CC37-4D75-BAAC-EC9C2CB32EEB}" srcOrd="5" destOrd="0" presId="urn:microsoft.com/office/officeart/2005/8/layout/cycle7"/>
    <dgm:cxn modelId="{727CAEC2-6DAA-4964-AA8A-0E66AA7EF67A}" type="presParOf" srcId="{C99BC452-CC37-4D75-BAAC-EC9C2CB32EEB}" destId="{24E83169-CD1C-4889-A6A8-C89BE5558B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D656D-D55A-4D72-9493-7979248627B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69D736D-0C3B-4083-BC8B-CFA9D12C19C6}">
      <dgm:prSet phldrT="[Tekst]" custT="1"/>
      <dgm:spPr/>
      <dgm:t>
        <a:bodyPr/>
        <a:lstStyle/>
        <a:p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Vidensdeling</a:t>
          </a:r>
          <a:r>
            <a:rPr lang="en-US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endParaRPr lang="da-DK" sz="1800" kern="1200">
            <a:solidFill>
              <a:prstClr val="black">
                <a:lumMod val="75000"/>
                <a:lumOff val="25000"/>
              </a:prstClr>
            </a:solidFill>
            <a:latin typeface="Trebuchet MS" panose="020B0603020202020204"/>
            <a:ea typeface="+mn-ea"/>
            <a:cs typeface="+mn-cs"/>
          </a:endParaRPr>
        </a:p>
      </dgm:t>
    </dgm:pt>
    <dgm:pt modelId="{374600BD-F6C4-4898-BD48-EDFAE86995EF}" type="parTrans" cxnId="{D7A1A996-2FC2-450C-ABB0-1C380FD304BD}">
      <dgm:prSet/>
      <dgm:spPr/>
      <dgm:t>
        <a:bodyPr/>
        <a:lstStyle/>
        <a:p>
          <a:endParaRPr lang="da-DK"/>
        </a:p>
      </dgm:t>
    </dgm:pt>
    <dgm:pt modelId="{5EDC2641-8B36-41B4-84A0-48637CBC8272}" type="sibTrans" cxnId="{D7A1A996-2FC2-450C-ABB0-1C380FD304BD}">
      <dgm:prSet/>
      <dgm:spPr/>
      <dgm:t>
        <a:bodyPr/>
        <a:lstStyle/>
        <a:p>
          <a:endParaRPr lang="da-DK"/>
        </a:p>
      </dgm:t>
    </dgm:pt>
    <dgm:pt modelId="{918150D5-DED9-48D9-BFD1-A4A9C9EBD38F}">
      <dgm:prSet phldrT="[Tekst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Diskussion</a:t>
          </a:r>
          <a:r>
            <a:rPr lang="en-US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af</a:t>
          </a:r>
          <a:r>
            <a:rPr lang="en-US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mulige</a:t>
          </a:r>
          <a:r>
            <a:rPr lang="en-US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løsninger</a:t>
          </a:r>
          <a:endParaRPr lang="da-DK" sz="1800" kern="1200">
            <a:solidFill>
              <a:prstClr val="black">
                <a:lumMod val="75000"/>
                <a:lumOff val="25000"/>
              </a:prstClr>
            </a:solidFill>
            <a:latin typeface="Trebuchet MS" panose="020B0603020202020204"/>
            <a:ea typeface="+mn-ea"/>
            <a:cs typeface="+mn-cs"/>
          </a:endParaRPr>
        </a:p>
      </dgm:t>
    </dgm:pt>
    <dgm:pt modelId="{AAC8F775-A0B8-45C6-A26A-C2640AC240FD}" type="parTrans" cxnId="{1D5DC51A-32B1-438A-8DDA-009852672AD5}">
      <dgm:prSet/>
      <dgm:spPr/>
      <dgm:t>
        <a:bodyPr/>
        <a:lstStyle/>
        <a:p>
          <a:endParaRPr lang="da-DK"/>
        </a:p>
      </dgm:t>
    </dgm:pt>
    <dgm:pt modelId="{04F59899-A335-4EE3-ACE5-E7FC49F6CAA3}" type="sibTrans" cxnId="{1D5DC51A-32B1-438A-8DDA-009852672AD5}">
      <dgm:prSet/>
      <dgm:spPr/>
      <dgm:t>
        <a:bodyPr/>
        <a:lstStyle/>
        <a:p>
          <a:endParaRPr lang="da-DK"/>
        </a:p>
      </dgm:t>
    </dgm:pt>
    <dgm:pt modelId="{4746F56F-D9D0-49A4-8997-4E63B07FC4AB}">
      <dgm:prSet phldrT="[Tekst]" custT="1"/>
      <dgm:spPr/>
      <dgm:t>
        <a:bodyPr/>
        <a:lstStyle/>
        <a:p>
          <a:r>
            <a:rPr lang="da-DK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Opsamling af positioner</a:t>
          </a:r>
        </a:p>
      </dgm:t>
    </dgm:pt>
    <dgm:pt modelId="{92981D09-CD95-4522-AE13-B45B663D22D0}" type="parTrans" cxnId="{0BF9AA18-42AA-487A-9394-86D1C8411E0C}">
      <dgm:prSet/>
      <dgm:spPr/>
      <dgm:t>
        <a:bodyPr/>
        <a:lstStyle/>
        <a:p>
          <a:endParaRPr lang="da-DK"/>
        </a:p>
      </dgm:t>
    </dgm:pt>
    <dgm:pt modelId="{3F471F05-CB42-4C85-9E65-6A0E41150442}" type="sibTrans" cxnId="{0BF9AA18-42AA-487A-9394-86D1C8411E0C}">
      <dgm:prSet/>
      <dgm:spPr/>
      <dgm:t>
        <a:bodyPr/>
        <a:lstStyle/>
        <a:p>
          <a:endParaRPr lang="da-DK"/>
        </a:p>
      </dgm:t>
    </dgm:pt>
    <dgm:pt modelId="{CB33D5B2-AF6E-4728-BDA2-A2AFC55B978D}" type="pres">
      <dgm:prSet presAssocID="{FEED656D-D55A-4D72-9493-7979248627B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70397CF-5FB0-4ABF-BB1F-8EB3A93E2500}" type="pres">
      <dgm:prSet presAssocID="{D69D736D-0C3B-4083-BC8B-CFA9D12C19C6}" presName="Accent1" presStyleCnt="0"/>
      <dgm:spPr/>
    </dgm:pt>
    <dgm:pt modelId="{1C49EB50-837C-4D83-8CDB-EE87F89CB8B5}" type="pres">
      <dgm:prSet presAssocID="{D69D736D-0C3B-4083-BC8B-CFA9D12C19C6}" presName="Accent" presStyleLbl="node1" presStyleIdx="0" presStyleCnt="3"/>
      <dgm:spPr/>
    </dgm:pt>
    <dgm:pt modelId="{7E10F2CE-65D9-4FC1-AB19-DC8A2B8B08EB}" type="pres">
      <dgm:prSet presAssocID="{D69D736D-0C3B-4083-BC8B-CFA9D12C19C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9029DC7-5DCF-45CA-B42F-93F055ECF776}" type="pres">
      <dgm:prSet presAssocID="{918150D5-DED9-48D9-BFD1-A4A9C9EBD38F}" presName="Accent2" presStyleCnt="0"/>
      <dgm:spPr/>
    </dgm:pt>
    <dgm:pt modelId="{BBCD6974-4958-44CB-80A1-B3E14EC97CBF}" type="pres">
      <dgm:prSet presAssocID="{918150D5-DED9-48D9-BFD1-A4A9C9EBD38F}" presName="Accent" presStyleLbl="node1" presStyleIdx="1" presStyleCnt="3"/>
      <dgm:spPr/>
    </dgm:pt>
    <dgm:pt modelId="{D8523A19-BADB-4890-8069-66B5BFFE7726}" type="pres">
      <dgm:prSet presAssocID="{918150D5-DED9-48D9-BFD1-A4A9C9EBD38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14B505F-4CE7-4F91-9FE4-09975C259BCE}" type="pres">
      <dgm:prSet presAssocID="{4746F56F-D9D0-49A4-8997-4E63B07FC4AB}" presName="Accent3" presStyleCnt="0"/>
      <dgm:spPr/>
    </dgm:pt>
    <dgm:pt modelId="{4282DB7A-FB6F-4A51-A8FF-41BDE7CD0C60}" type="pres">
      <dgm:prSet presAssocID="{4746F56F-D9D0-49A4-8997-4E63B07FC4AB}" presName="Accent" presStyleLbl="node1" presStyleIdx="2" presStyleCnt="3"/>
      <dgm:spPr/>
    </dgm:pt>
    <dgm:pt modelId="{98A0DC46-F1AF-4DC6-BA96-6FC3BD249BEE}" type="pres">
      <dgm:prSet presAssocID="{4746F56F-D9D0-49A4-8997-4E63B07FC4A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631BB0C-3629-43D7-870D-76A9E5FD3B2E}" type="presOf" srcId="{4746F56F-D9D0-49A4-8997-4E63B07FC4AB}" destId="{98A0DC46-F1AF-4DC6-BA96-6FC3BD249BEE}" srcOrd="0" destOrd="0" presId="urn:microsoft.com/office/officeart/2009/layout/CircleArrowProcess"/>
    <dgm:cxn modelId="{0BF9AA18-42AA-487A-9394-86D1C8411E0C}" srcId="{FEED656D-D55A-4D72-9493-7979248627BD}" destId="{4746F56F-D9D0-49A4-8997-4E63B07FC4AB}" srcOrd="2" destOrd="0" parTransId="{92981D09-CD95-4522-AE13-B45B663D22D0}" sibTransId="{3F471F05-CB42-4C85-9E65-6A0E41150442}"/>
    <dgm:cxn modelId="{1D5DC51A-32B1-438A-8DDA-009852672AD5}" srcId="{FEED656D-D55A-4D72-9493-7979248627BD}" destId="{918150D5-DED9-48D9-BFD1-A4A9C9EBD38F}" srcOrd="1" destOrd="0" parTransId="{AAC8F775-A0B8-45C6-A26A-C2640AC240FD}" sibTransId="{04F59899-A335-4EE3-ACE5-E7FC49F6CAA3}"/>
    <dgm:cxn modelId="{710C143E-F0EC-4FB0-9284-63C729B7DE4C}" type="presOf" srcId="{D69D736D-0C3B-4083-BC8B-CFA9D12C19C6}" destId="{7E10F2CE-65D9-4FC1-AB19-DC8A2B8B08EB}" srcOrd="0" destOrd="0" presId="urn:microsoft.com/office/officeart/2009/layout/CircleArrowProcess"/>
    <dgm:cxn modelId="{53117349-76ED-4DD8-8CEB-C2E2A54EF627}" type="presOf" srcId="{918150D5-DED9-48D9-BFD1-A4A9C9EBD38F}" destId="{D8523A19-BADB-4890-8069-66B5BFFE7726}" srcOrd="0" destOrd="0" presId="urn:microsoft.com/office/officeart/2009/layout/CircleArrowProcess"/>
    <dgm:cxn modelId="{D7A1A996-2FC2-450C-ABB0-1C380FD304BD}" srcId="{FEED656D-D55A-4D72-9493-7979248627BD}" destId="{D69D736D-0C3B-4083-BC8B-CFA9D12C19C6}" srcOrd="0" destOrd="0" parTransId="{374600BD-F6C4-4898-BD48-EDFAE86995EF}" sibTransId="{5EDC2641-8B36-41B4-84A0-48637CBC8272}"/>
    <dgm:cxn modelId="{AA2B66DB-36D1-4043-929D-AA1A9C87484A}" type="presOf" srcId="{FEED656D-D55A-4D72-9493-7979248627BD}" destId="{CB33D5B2-AF6E-4728-BDA2-A2AFC55B978D}" srcOrd="0" destOrd="0" presId="urn:microsoft.com/office/officeart/2009/layout/CircleArrowProcess"/>
    <dgm:cxn modelId="{FB9E5723-2395-4193-A99E-B68FF0B0BA86}" type="presParOf" srcId="{CB33D5B2-AF6E-4728-BDA2-A2AFC55B978D}" destId="{370397CF-5FB0-4ABF-BB1F-8EB3A93E2500}" srcOrd="0" destOrd="0" presId="urn:microsoft.com/office/officeart/2009/layout/CircleArrowProcess"/>
    <dgm:cxn modelId="{57576931-BFB8-4322-9B87-6D3020885F6E}" type="presParOf" srcId="{370397CF-5FB0-4ABF-BB1F-8EB3A93E2500}" destId="{1C49EB50-837C-4D83-8CDB-EE87F89CB8B5}" srcOrd="0" destOrd="0" presId="urn:microsoft.com/office/officeart/2009/layout/CircleArrowProcess"/>
    <dgm:cxn modelId="{E18A3843-8346-48F8-8652-860840D9124D}" type="presParOf" srcId="{CB33D5B2-AF6E-4728-BDA2-A2AFC55B978D}" destId="{7E10F2CE-65D9-4FC1-AB19-DC8A2B8B08EB}" srcOrd="1" destOrd="0" presId="urn:microsoft.com/office/officeart/2009/layout/CircleArrowProcess"/>
    <dgm:cxn modelId="{05AE4BAF-4B62-42BE-BE8C-F5287CB8CE2C}" type="presParOf" srcId="{CB33D5B2-AF6E-4728-BDA2-A2AFC55B978D}" destId="{A9029DC7-5DCF-45CA-B42F-93F055ECF776}" srcOrd="2" destOrd="0" presId="urn:microsoft.com/office/officeart/2009/layout/CircleArrowProcess"/>
    <dgm:cxn modelId="{E3151DC9-3FDF-4A74-95F6-CF0BCF83372B}" type="presParOf" srcId="{A9029DC7-5DCF-45CA-B42F-93F055ECF776}" destId="{BBCD6974-4958-44CB-80A1-B3E14EC97CBF}" srcOrd="0" destOrd="0" presId="urn:microsoft.com/office/officeart/2009/layout/CircleArrowProcess"/>
    <dgm:cxn modelId="{830C0C5D-8767-4D81-8CB0-9085A61C56E1}" type="presParOf" srcId="{CB33D5B2-AF6E-4728-BDA2-A2AFC55B978D}" destId="{D8523A19-BADB-4890-8069-66B5BFFE7726}" srcOrd="3" destOrd="0" presId="urn:microsoft.com/office/officeart/2009/layout/CircleArrowProcess"/>
    <dgm:cxn modelId="{036BC2E5-97ED-487E-ADA1-B4E32E475F4D}" type="presParOf" srcId="{CB33D5B2-AF6E-4728-BDA2-A2AFC55B978D}" destId="{714B505F-4CE7-4F91-9FE4-09975C259BCE}" srcOrd="4" destOrd="0" presId="urn:microsoft.com/office/officeart/2009/layout/CircleArrowProcess"/>
    <dgm:cxn modelId="{43814134-50DC-441F-974A-21F416ACAAEB}" type="presParOf" srcId="{714B505F-4CE7-4F91-9FE4-09975C259BCE}" destId="{4282DB7A-FB6F-4A51-A8FF-41BDE7CD0C60}" srcOrd="0" destOrd="0" presId="urn:microsoft.com/office/officeart/2009/layout/CircleArrowProcess"/>
    <dgm:cxn modelId="{375F7062-8139-439E-9157-9CC4427BD988}" type="presParOf" srcId="{CB33D5B2-AF6E-4728-BDA2-A2AFC55B978D}" destId="{98A0DC46-F1AF-4DC6-BA96-6FC3BD249BE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868DF-22FA-477B-BDBC-D2E8C6485D3A}">
      <dsp:nvSpPr>
        <dsp:cNvPr id="0" name=""/>
        <dsp:cNvSpPr/>
      </dsp:nvSpPr>
      <dsp:spPr>
        <a:xfrm>
          <a:off x="4064506" y="4017894"/>
          <a:ext cx="4672586" cy="299250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152153" y="4105541"/>
        <a:ext cx="4497292" cy="2817211"/>
      </dsp:txXfrm>
    </dsp:sp>
    <dsp:sp modelId="{3849B41F-6AE5-40AF-89AF-9581B416B272}">
      <dsp:nvSpPr>
        <dsp:cNvPr id="0" name=""/>
        <dsp:cNvSpPr/>
      </dsp:nvSpPr>
      <dsp:spPr>
        <a:xfrm rot="18660227">
          <a:off x="7546954" y="2888809"/>
          <a:ext cx="1720094" cy="635548"/>
        </a:xfrm>
        <a:prstGeom prst="leftRightArrow">
          <a:avLst>
            <a:gd name="adj1" fmla="val 60000"/>
            <a:gd name="adj2" fmla="val 50000"/>
          </a:avLst>
        </a:prstGeom>
        <a:solidFill>
          <a:srgbClr val="53535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737618" y="3015919"/>
        <a:ext cx="1338766" cy="381328"/>
      </dsp:txXfrm>
    </dsp:sp>
    <dsp:sp modelId="{197B1066-C39B-4B48-A9B7-E52432910EEC}">
      <dsp:nvSpPr>
        <dsp:cNvPr id="0" name=""/>
        <dsp:cNvSpPr/>
      </dsp:nvSpPr>
      <dsp:spPr>
        <a:xfrm>
          <a:off x="7957929" y="0"/>
          <a:ext cx="4391311" cy="239527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8028084" y="70155"/>
        <a:ext cx="4251001" cy="2254962"/>
      </dsp:txXfrm>
    </dsp:sp>
    <dsp:sp modelId="{8619AE73-8113-4B7E-AFAD-E0B80D039364}">
      <dsp:nvSpPr>
        <dsp:cNvPr id="0" name=""/>
        <dsp:cNvSpPr/>
      </dsp:nvSpPr>
      <dsp:spPr>
        <a:xfrm rot="10800000">
          <a:off x="5222077" y="879861"/>
          <a:ext cx="2356942" cy="635548"/>
        </a:xfrm>
        <a:prstGeom prst="leftRightArrow">
          <a:avLst>
            <a:gd name="adj1" fmla="val 60000"/>
            <a:gd name="adj2" fmla="val 50000"/>
          </a:avLst>
        </a:prstGeom>
        <a:solidFill>
          <a:srgbClr val="53535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5412741" y="1006971"/>
        <a:ext cx="1975614" cy="381328"/>
      </dsp:txXfrm>
    </dsp:sp>
    <dsp:sp modelId="{F5BC2D7B-A6CE-484A-8E08-77DD0AF5AA89}">
      <dsp:nvSpPr>
        <dsp:cNvPr id="0" name=""/>
        <dsp:cNvSpPr/>
      </dsp:nvSpPr>
      <dsp:spPr>
        <a:xfrm>
          <a:off x="451856" y="0"/>
          <a:ext cx="4391311" cy="239527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22011" y="70155"/>
        <a:ext cx="4251001" cy="2254962"/>
      </dsp:txXfrm>
    </dsp:sp>
    <dsp:sp modelId="{C99BC452-CC37-4D75-BAAC-EC9C2CB32EEB}">
      <dsp:nvSpPr>
        <dsp:cNvPr id="0" name=""/>
        <dsp:cNvSpPr/>
      </dsp:nvSpPr>
      <dsp:spPr>
        <a:xfrm rot="2939545">
          <a:off x="3534282" y="2888809"/>
          <a:ext cx="1720094" cy="635548"/>
        </a:xfrm>
        <a:prstGeom prst="leftRightArrow">
          <a:avLst>
            <a:gd name="adj1" fmla="val 60000"/>
            <a:gd name="adj2" fmla="val 50000"/>
          </a:avLst>
        </a:prstGeom>
        <a:solidFill>
          <a:srgbClr val="53535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724946" y="3015919"/>
        <a:ext cx="1338766" cy="381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9EB50-837C-4D83-8CDB-EE87F89CB8B5}">
      <dsp:nvSpPr>
        <dsp:cNvPr id="0" name=""/>
        <dsp:cNvSpPr/>
      </dsp:nvSpPr>
      <dsp:spPr>
        <a:xfrm>
          <a:off x="2392522" y="0"/>
          <a:ext cx="3049122" cy="30495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F2CE-65D9-4FC1-AB19-DC8A2B8B08EB}">
      <dsp:nvSpPr>
        <dsp:cNvPr id="0" name=""/>
        <dsp:cNvSpPr/>
      </dsp:nvSpPr>
      <dsp:spPr>
        <a:xfrm>
          <a:off x="3066479" y="1100993"/>
          <a:ext cx="1694338" cy="84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Vidensdeling</a:t>
          </a:r>
          <a:r>
            <a:rPr lang="en-US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endParaRPr lang="da-DK" sz="1800" kern="1200">
            <a:solidFill>
              <a:prstClr val="black">
                <a:lumMod val="75000"/>
                <a:lumOff val="25000"/>
              </a:prst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066479" y="1100993"/>
        <a:ext cx="1694338" cy="846966"/>
      </dsp:txXfrm>
    </dsp:sp>
    <dsp:sp modelId="{BBCD6974-4958-44CB-80A1-B3E14EC97CBF}">
      <dsp:nvSpPr>
        <dsp:cNvPr id="0" name=""/>
        <dsp:cNvSpPr/>
      </dsp:nvSpPr>
      <dsp:spPr>
        <a:xfrm>
          <a:off x="1545639" y="1752213"/>
          <a:ext cx="3049122" cy="30495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3A19-BADB-4890-8069-66B5BFFE7726}">
      <dsp:nvSpPr>
        <dsp:cNvPr id="0" name=""/>
        <dsp:cNvSpPr/>
      </dsp:nvSpPr>
      <dsp:spPr>
        <a:xfrm>
          <a:off x="2223031" y="2863342"/>
          <a:ext cx="1694338" cy="84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Diskussion</a:t>
          </a:r>
          <a:r>
            <a:rPr lang="en-US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af</a:t>
          </a:r>
          <a:r>
            <a:rPr lang="en-US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mulige</a:t>
          </a:r>
          <a:r>
            <a:rPr lang="en-US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err="1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løsninger</a:t>
          </a:r>
          <a:endParaRPr lang="da-DK" sz="1800" kern="1200">
            <a:solidFill>
              <a:prstClr val="black">
                <a:lumMod val="75000"/>
                <a:lumOff val="25000"/>
              </a:prst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223031" y="2863342"/>
        <a:ext cx="1694338" cy="846966"/>
      </dsp:txXfrm>
    </dsp:sp>
    <dsp:sp modelId="{4282DB7A-FB6F-4A51-A8FF-41BDE7CD0C60}">
      <dsp:nvSpPr>
        <dsp:cNvPr id="0" name=""/>
        <dsp:cNvSpPr/>
      </dsp:nvSpPr>
      <dsp:spPr>
        <a:xfrm>
          <a:off x="2609540" y="3714110"/>
          <a:ext cx="2619668" cy="26207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0DC46-F1AF-4DC6-BA96-6FC3BD249BEE}">
      <dsp:nvSpPr>
        <dsp:cNvPr id="0" name=""/>
        <dsp:cNvSpPr/>
      </dsp:nvSpPr>
      <dsp:spPr>
        <a:xfrm>
          <a:off x="3070487" y="4628226"/>
          <a:ext cx="1694338" cy="846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rPr>
            <a:t>Opsamling af positioner</a:t>
          </a:r>
        </a:p>
      </dsp:txBody>
      <dsp:txXfrm>
        <a:off x="3070487" y="4628226"/>
        <a:ext cx="1694338" cy="84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6C357-C088-486B-9569-5B29A480D4D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D2D3-3DD9-40D3-A859-D1A80BBCF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6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F380-EE72-2A12-B9A4-37066B1F0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2E9C951-D562-18EB-84E5-6A0E6B55F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769F4AF-4AC9-049A-77F5-2CD673C15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dirty="0">
              <a:ea typeface="Calibri"/>
              <a:cs typeface="Calibri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7A786D-FCB2-E2B8-664C-81105291E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4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noProof="0" dirty="0">
              <a:latin typeface="Circe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7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1200" noProof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1200" noProof="0" dirty="0">
              <a:latin typeface="Circe"/>
              <a:ea typeface="Circe"/>
              <a:cs typeface="Circe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dirty="0">
              <a:solidFill>
                <a:srgbClr val="323232"/>
              </a:solidFill>
              <a:latin typeface="Circe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0D2D3-3DD9-40D3-A859-D1A80BBCF0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36.svg"/><Relationship Id="rId7" Type="http://schemas.openxmlformats.org/officeDocument/2006/relationships/image" Target="../media/image3.pn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6.svg"/><Relationship Id="rId5" Type="http://schemas.openxmlformats.org/officeDocument/2006/relationships/image" Target="../media/image4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24.svg"/><Relationship Id="rId9" Type="http://schemas.openxmlformats.org/officeDocument/2006/relationships/image" Target="../media/image7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.ec.europa.eu/document/download/f5ad2a13-4a41-4ada-81a1-2854783c75c0_en?filename=mp_ctr-536-2014_guide_en.pdf" TargetMode="External"/><Relationship Id="rId13" Type="http://schemas.openxmlformats.org/officeDocument/2006/relationships/hyperlink" Target="https://www.retsinformation.dk/eli/lta/2018/125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health.ec.europa.eu/medicinal-products/eudralex/eudralex-volume-10_en" TargetMode="External"/><Relationship Id="rId12" Type="http://schemas.openxmlformats.org/officeDocument/2006/relationships/hyperlink" Target="https://eur-lex.europa.eu/legal-content/EN/TXT/?uri=celex%3A32014R053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cp-enhed.dk/eudract-vejledninger/ctis-anmeldelse/" TargetMode="External"/><Relationship Id="rId11" Type="http://schemas.openxmlformats.org/officeDocument/2006/relationships/hyperlink" Target="https://laegemiddelstyrelsen.dk/da/godkendelse/kliniske-forsoeg/saadan-ansoeges-om-kliniske-forsoeg-med-laegemidler-i-dk-og-eu/~/media/F25253D11C574FEB8927EDE53AAE71D1.ashx" TargetMode="External"/><Relationship Id="rId5" Type="http://schemas.openxmlformats.org/officeDocument/2006/relationships/hyperlink" Target="https://gcp-enhed.dk/forsoegsdokumenter/ansoegning-forordning/" TargetMode="External"/><Relationship Id="rId10" Type="http://schemas.openxmlformats.org/officeDocument/2006/relationships/hyperlink" Target="https://www.hma.eu/about-hma/working-groups/clinical-trials-coordination-group.html" TargetMode="External"/><Relationship Id="rId4" Type="http://schemas.openxmlformats.org/officeDocument/2006/relationships/hyperlink" Target="https://videnskabsetik.dk/ansoegning-til-etisk-komite/kliniske-forsoeg-med-laegemidler-under-ctr/ctr-and-ctis-qanda" TargetMode="External"/><Relationship Id="rId9" Type="http://schemas.openxmlformats.org/officeDocument/2006/relationships/hyperlink" Target="https://health.ec.europa.eu/document/download/bd165522-8acf-433a-9ab1-d7dceae58112_en?filename=regulation5362014_qa_en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6E904BDB-02C4-469C-9838-CF0300E89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143000"/>
            <a:ext cx="8001000" cy="8001000"/>
          </a:xfrm>
          <a:prstGeom prst="rect">
            <a:avLst/>
          </a:prstGeom>
          <a:noFill/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BD6A66A-AABD-4ED3-BB98-563C7371C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8" y="6972300"/>
            <a:ext cx="5505733" cy="2328915"/>
          </a:xfrm>
          <a:prstGeom prst="rect">
            <a:avLst/>
          </a:prstGeom>
        </p:spPr>
      </p:pic>
      <p:sp>
        <p:nvSpPr>
          <p:cNvPr id="10" name="Undertitel 4">
            <a:extLst>
              <a:ext uri="{FF2B5EF4-FFF2-40B4-BE49-F238E27FC236}">
                <a16:creationId xmlns:a16="http://schemas.microsoft.com/office/drawing/2014/main" id="{81646234-BE6F-4944-96F0-F686FDA4CF2E}"/>
              </a:ext>
            </a:extLst>
          </p:cNvPr>
          <p:cNvSpPr txBox="1">
            <a:spLocks/>
          </p:cNvSpPr>
          <p:nvPr/>
        </p:nvSpPr>
        <p:spPr>
          <a:xfrm>
            <a:off x="1048109" y="4381500"/>
            <a:ext cx="15773399" cy="20486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>
                <a:solidFill>
                  <a:schemeClr val="bg1"/>
                </a:solidFill>
                <a:latin typeface="Circe" panose="020B0604020202020204" charset="0"/>
              </a:rPr>
              <a:t>Solveig Nordahl Jacobsen, Specialkonsulent</a:t>
            </a:r>
          </a:p>
          <a:p>
            <a:pPr marL="0" indent="0">
              <a:buNone/>
            </a:pPr>
            <a:r>
              <a:rPr lang="da-DK" sz="1800">
                <a:solidFill>
                  <a:schemeClr val="bg1"/>
                </a:solidFill>
                <a:latin typeface="Circe" panose="020B0604020202020204" charset="0"/>
              </a:rPr>
              <a:t>Helle Christiansen, Chefkonsulent</a:t>
            </a:r>
          </a:p>
          <a:p>
            <a:pPr marL="0" indent="0">
              <a:buNone/>
            </a:pPr>
            <a:r>
              <a:rPr lang="da-DK" sz="1800">
                <a:solidFill>
                  <a:schemeClr val="bg1"/>
                </a:solidFill>
                <a:latin typeface="Circe" panose="020B0604020202020204" charset="0"/>
              </a:rPr>
              <a:t>Nationalt Center for Etik, Enhed for Videnskab og Etik</a:t>
            </a:r>
          </a:p>
          <a:p>
            <a:pPr marL="0" indent="0">
              <a:buNone/>
            </a:pPr>
            <a:endParaRPr lang="da-DK" sz="1800">
              <a:solidFill>
                <a:schemeClr val="bg1"/>
              </a:solidFill>
              <a:latin typeface="Circe" panose="020B0604020202020204" charset="0"/>
            </a:endParaRPr>
          </a:p>
          <a:p>
            <a:pPr marL="0" indent="0">
              <a:buNone/>
            </a:pPr>
            <a:r>
              <a:rPr lang="da-DK" sz="1800">
                <a:solidFill>
                  <a:schemeClr val="bg1"/>
                </a:solidFill>
                <a:latin typeface="Circe" panose="020B0604020202020204" charset="0"/>
              </a:rPr>
              <a:t>Dialogmøde om Clinical Trial </a:t>
            </a:r>
            <a:r>
              <a:rPr lang="da-DK" sz="1800" err="1">
                <a:solidFill>
                  <a:schemeClr val="bg1"/>
                </a:solidFill>
                <a:latin typeface="Circe" panose="020B0604020202020204" charset="0"/>
              </a:rPr>
              <a:t>Regulation</a:t>
            </a:r>
            <a:r>
              <a:rPr lang="da-DK" sz="1800">
                <a:solidFill>
                  <a:schemeClr val="bg1"/>
                </a:solidFill>
                <a:latin typeface="Circe" panose="020B0604020202020204" charset="0"/>
              </a:rPr>
              <a:t> (CTR) – 30. januar 2025 @SSI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5FDEB5-E01C-4415-956B-E488BB44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108" y="1350222"/>
            <a:ext cx="16278045" cy="2506662"/>
          </a:xfrm>
        </p:spPr>
        <p:txBody>
          <a:bodyPr>
            <a:normAutofit fontScale="90000"/>
          </a:bodyPr>
          <a:lstStyle/>
          <a:p>
            <a:pPr algn="l"/>
            <a:r>
              <a:rPr lang="da-DK" sz="8000" b="1">
                <a:solidFill>
                  <a:schemeClr val="bg1"/>
                </a:solidFill>
                <a:latin typeface="GT Super Display Bold" panose="00000800000000000000" pitchFamily="2" charset="0"/>
              </a:rPr>
              <a:t>Mere vejledning, </a:t>
            </a:r>
            <a:br>
              <a:rPr lang="da-DK" sz="8000" b="1">
                <a:solidFill>
                  <a:schemeClr val="bg1"/>
                </a:solidFill>
                <a:latin typeface="GT Super Display Bold" panose="00000800000000000000" pitchFamily="2" charset="0"/>
              </a:rPr>
            </a:br>
            <a:r>
              <a:rPr lang="da-DK" sz="8000" b="1">
                <a:solidFill>
                  <a:schemeClr val="bg1"/>
                </a:solidFill>
                <a:latin typeface="GT Super Display Bold" panose="00000800000000000000" pitchFamily="2" charset="0"/>
              </a:rPr>
              <a:t>mere EU-koordinering</a:t>
            </a:r>
            <a:endParaRPr lang="en-US" sz="8000" b="1">
              <a:solidFill>
                <a:schemeClr val="bg1"/>
              </a:solidFill>
              <a:latin typeface="GT Super Display Bold" panose="000008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054F07C8-FEF0-4EE4-813E-8263429E978E}"/>
              </a:ext>
            </a:extLst>
          </p:cNvPr>
          <p:cNvSpPr txBox="1"/>
          <p:nvPr/>
        </p:nvSpPr>
        <p:spPr>
          <a:xfrm>
            <a:off x="-527377" y="520000"/>
            <a:ext cx="8923791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Hvad</a:t>
            </a:r>
            <a:r>
              <a:rPr lang="en-US" sz="3599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</a:t>
            </a:r>
            <a:r>
              <a:rPr lang="en-US" sz="3599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er</a:t>
            </a:r>
            <a:r>
              <a:rPr lang="en-US" sz="3599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</a:t>
            </a:r>
            <a:r>
              <a:rPr lang="en-US" sz="3599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MedEthicsEU</a:t>
            </a:r>
            <a:endParaRPr lang="en-US" sz="3599" b="1">
              <a:solidFill>
                <a:srgbClr val="323232"/>
              </a:solidFill>
              <a:latin typeface="GT Super Display Bold"/>
              <a:ea typeface="GT Super Display Bold"/>
              <a:cs typeface="GT Super Display Bold"/>
              <a:sym typeface="GT Super Display Bold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BF7B1E5-0347-4E27-B8EC-408F3B461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32E7658D-BD3D-4A65-A974-426FC8FEFD4A}"/>
              </a:ext>
            </a:extLst>
          </p:cNvPr>
          <p:cNvSpPr txBox="1">
            <a:spLocks/>
          </p:cNvSpPr>
          <p:nvPr/>
        </p:nvSpPr>
        <p:spPr>
          <a:xfrm>
            <a:off x="1463990" y="2134206"/>
            <a:ext cx="12708260" cy="7631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Special group under DG-</a:t>
            </a:r>
            <a:r>
              <a:rPr lang="en-US" sz="2400" dirty="0" err="1">
                <a:latin typeface="Arial"/>
                <a:cs typeface="Arial"/>
              </a:rPr>
              <a:t>Sante</a:t>
            </a:r>
            <a:r>
              <a:rPr lang="en-US" sz="2400" dirty="0">
                <a:latin typeface="Arial"/>
                <a:cs typeface="Arial"/>
              </a:rPr>
              <a:t> i Europa </a:t>
            </a:r>
            <a:r>
              <a:rPr lang="en-US" sz="2400" dirty="0" err="1">
                <a:latin typeface="Arial"/>
                <a:cs typeface="Arial"/>
              </a:rPr>
              <a:t>Kommissionen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a-DK" sz="2400" dirty="0">
                <a:latin typeface="Arial"/>
                <a:cs typeface="Arial"/>
              </a:rPr>
              <a:t>Formålet er at styrke samarbejdet mellem de etiske komitéer, der gennemgår ansøgninger om kliniske forsøg, der falder ind under CTR, IVDR og MDR i EU's medlemsstater (MS)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a-DK" sz="2400" dirty="0">
                <a:latin typeface="Arial"/>
                <a:cs typeface="Arial"/>
              </a:rPr>
              <a:t>Nationale repræsentanter for etiske komitéer for medicinsk forskning (MREC*) i en medlemsstat i EU/EØS</a:t>
            </a:r>
            <a:endParaRPr lang="da-DK" sz="2000" dirty="0"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24 </a:t>
            </a:r>
            <a:r>
              <a:rPr lang="en-US" sz="2400" dirty="0" err="1">
                <a:latin typeface="Arial"/>
                <a:cs typeface="Arial"/>
              </a:rPr>
              <a:t>medlemslande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deltager</a:t>
            </a:r>
            <a:r>
              <a:rPr lang="en-US" sz="2400" dirty="0">
                <a:latin typeface="Arial"/>
                <a:cs typeface="Arial"/>
              </a:rPr>
              <a:t> - </a:t>
            </a:r>
            <a:r>
              <a:rPr lang="en-US" sz="2000" dirty="0" err="1">
                <a:latin typeface="Arial"/>
                <a:cs typeface="Arial"/>
              </a:rPr>
              <a:t>Afventer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deltager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ikke</a:t>
            </a:r>
            <a:r>
              <a:rPr lang="en-US" sz="2000" dirty="0">
                <a:latin typeface="Arial"/>
                <a:cs typeface="Arial"/>
              </a:rPr>
              <a:t>: CZ, HR, IS, LI (</a:t>
            </a:r>
            <a:r>
              <a:rPr lang="en-US" sz="2000" dirty="0" err="1">
                <a:latin typeface="Arial"/>
                <a:cs typeface="Arial"/>
              </a:rPr>
              <a:t>følger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Suis-lovgivningen</a:t>
            </a:r>
            <a:r>
              <a:rPr lang="en-US" sz="2000" dirty="0">
                <a:latin typeface="Arial"/>
                <a:cs typeface="Arial"/>
              </a:rPr>
              <a:t>), LU, MT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 err="1">
                <a:latin typeface="Arial"/>
                <a:cs typeface="Arial"/>
              </a:rPr>
              <a:t>Medlemmer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regulatoriske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eksperter</a:t>
            </a:r>
            <a:r>
              <a:rPr lang="en-US" sz="2400" dirty="0">
                <a:latin typeface="Arial"/>
                <a:cs typeface="Arial"/>
              </a:rPr>
              <a:t> i det </a:t>
            </a:r>
            <a:r>
              <a:rPr lang="en-US" sz="2400" dirty="0" err="1">
                <a:latin typeface="Arial"/>
                <a:cs typeface="Arial"/>
              </a:rPr>
              <a:t>etiske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komitésystem</a:t>
            </a:r>
            <a:r>
              <a:rPr lang="en-US" sz="2400" dirty="0">
                <a:latin typeface="Arial"/>
                <a:cs typeface="Arial"/>
              </a:rPr>
              <a:t> i </a:t>
            </a:r>
            <a:r>
              <a:rPr lang="en-US" sz="2400" dirty="0" err="1">
                <a:latin typeface="Arial"/>
                <a:cs typeface="Arial"/>
              </a:rPr>
              <a:t>deres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medlemsland</a:t>
            </a:r>
            <a:endParaRPr lang="en-US" sz="24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000" dirty="0" err="1">
                <a:latin typeface="Arial"/>
                <a:cs typeface="Arial"/>
              </a:rPr>
              <a:t>Enten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fra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sekretariatet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eller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komitémedlem</a:t>
            </a:r>
            <a:endParaRPr lang="en-US" sz="20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9434DFD-712A-48D0-9C2B-78F6E6131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080" y="141005"/>
            <a:ext cx="7421293" cy="251075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702058C-5967-4DE4-BEE5-4D2BD6D821F0}"/>
              </a:ext>
            </a:extLst>
          </p:cNvPr>
          <p:cNvSpPr/>
          <p:nvPr/>
        </p:nvSpPr>
        <p:spPr>
          <a:xfrm>
            <a:off x="1032131" y="8313861"/>
            <a:ext cx="13140119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da-DK">
                <a:latin typeface="Arial"/>
                <a:cs typeface="Arial"/>
              </a:rPr>
              <a:t>*MREC: defineres som etiske komitéer, der er involveret i vurderingen af kliniske forsøg, der falder ind under CTR, ansøgninger om undersøgelser af ydeevne, der falder ind under IVDR, og ansøgninger om kliniske afprøvninger, der falder ind under MDR i EU/EØS-medlemsstaterne (MS)</a:t>
            </a:r>
          </a:p>
        </p:txBody>
      </p:sp>
    </p:spTree>
    <p:extLst>
      <p:ext uri="{BB962C8B-B14F-4D97-AF65-F5344CB8AC3E}">
        <p14:creationId xmlns:p14="http://schemas.microsoft.com/office/powerpoint/2010/main" val="203156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509">
            <a:off x="-682589" y="1277394"/>
            <a:ext cx="19653179" cy="5355491"/>
          </a:xfrm>
          <a:custGeom>
            <a:avLst/>
            <a:gdLst/>
            <a:ahLst/>
            <a:cxnLst/>
            <a:rect l="l" t="t" r="r" b="b"/>
            <a:pathLst>
              <a:path w="19653179" h="5355491">
                <a:moveTo>
                  <a:pt x="0" y="0"/>
                </a:moveTo>
                <a:lnTo>
                  <a:pt x="19653178" y="0"/>
                </a:lnTo>
                <a:lnTo>
                  <a:pt x="19653178" y="5355491"/>
                </a:lnTo>
                <a:lnTo>
                  <a:pt x="0" y="5355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>
            <a:off x="3104003" y="4013768"/>
            <a:ext cx="486375" cy="48637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03200" y="53975"/>
              <a:ext cx="406400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54408" y="4146378"/>
            <a:ext cx="486375" cy="1546213"/>
            <a:chOff x="0" y="0"/>
            <a:chExt cx="812800" cy="25839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583934"/>
            </a:xfrm>
            <a:custGeom>
              <a:avLst/>
              <a:gdLst/>
              <a:ahLst/>
              <a:cxnLst/>
              <a:rect l="l" t="t" r="r" b="b"/>
              <a:pathLst>
                <a:path w="812800" h="2583934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2583934"/>
                  </a:lnTo>
                  <a:lnTo>
                    <a:pt x="609600" y="2583934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03200" y="53975"/>
              <a:ext cx="406400" cy="2529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765837" y="5692591"/>
            <a:ext cx="486375" cy="938984"/>
            <a:chOff x="0" y="0"/>
            <a:chExt cx="812800" cy="15691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569172"/>
            </a:xfrm>
            <a:custGeom>
              <a:avLst/>
              <a:gdLst/>
              <a:ahLst/>
              <a:cxnLst/>
              <a:rect l="l" t="t" r="r" b="b"/>
              <a:pathLst>
                <a:path w="812800" h="1569172">
                  <a:moveTo>
                    <a:pt x="406400" y="1569172"/>
                  </a:moveTo>
                  <a:lnTo>
                    <a:pt x="0" y="1162772"/>
                  </a:lnTo>
                  <a:lnTo>
                    <a:pt x="203200" y="116277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1162772"/>
                  </a:lnTo>
                  <a:lnTo>
                    <a:pt x="812800" y="1162772"/>
                  </a:lnTo>
                  <a:lnTo>
                    <a:pt x="406400" y="1569172"/>
                  </a:ln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203200" y="-47625"/>
              <a:ext cx="406400" cy="1515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898063" y="431165"/>
            <a:ext cx="8923791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err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MedEthicsEU</a:t>
            </a:r>
            <a:endParaRPr lang="en-US" sz="3599" b="1">
              <a:latin typeface="GT Super Display Bold"/>
              <a:ea typeface="GT Super Display Bold"/>
              <a:cs typeface="GT Super Display Bold"/>
              <a:sym typeface="GT Super Display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28700" y="2123213"/>
            <a:ext cx="4636982" cy="1246752"/>
            <a:chOff x="0" y="-47625"/>
            <a:chExt cx="6182642" cy="166233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6182642" cy="510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2323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1. </a:t>
              </a:r>
              <a:r>
                <a:rPr lang="en-US" sz="2199" err="1">
                  <a:solidFill>
                    <a:srgbClr val="32323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Etablering</a:t>
              </a:r>
              <a:endParaRPr lang="en-US" sz="2199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14493"/>
              <a:ext cx="6182642" cy="80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ts val="2399"/>
                </a:lnSpc>
                <a:spcBef>
                  <a:spcPct val="0"/>
                </a:spcBef>
              </a:pPr>
              <a:r>
                <a:rPr lang="en-US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…kick Off 15 February 2024</a:t>
              </a:r>
            </a:p>
            <a:p>
              <a:pPr marL="0" lvl="0" indent="0" algn="just">
                <a:lnSpc>
                  <a:spcPts val="2399"/>
                </a:lnSpc>
                <a:spcBef>
                  <a:spcPct val="0"/>
                </a:spcBef>
              </a:pPr>
              <a:endPara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389713" y="2052942"/>
            <a:ext cx="4636982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3. De </a:t>
            </a:r>
            <a:r>
              <a:rPr lang="en-US" sz="2199" err="1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første</a:t>
            </a:r>
            <a:r>
              <a:rPr lang="en-US" sz="2199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2199" err="1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møder</a:t>
            </a:r>
            <a:endParaRPr lang="en-US" sz="2199">
              <a:solidFill>
                <a:srgbClr val="32323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389713" y="2701912"/>
            <a:ext cx="4636982" cy="29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…</a:t>
            </a:r>
            <a:r>
              <a:rPr lang="en-US" sz="1599" dirty="0" err="1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relationsopbygning</a:t>
            </a: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, </a:t>
            </a:r>
            <a:r>
              <a:rPr lang="en-US" sz="1599" dirty="0" err="1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afprøvning</a:t>
            </a: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en-US" sz="1599" dirty="0" err="1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af</a:t>
            </a: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en-US" sz="1599" dirty="0" err="1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samarbejde</a:t>
            </a:r>
            <a:endParaRPr lang="en-US" sz="1599" dirty="0">
              <a:solidFill>
                <a:srgbClr val="323232"/>
              </a:solidFill>
              <a:latin typeface="Circe"/>
              <a:ea typeface="Circe"/>
              <a:cs typeface="Circe"/>
              <a:sym typeface="Cir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840379" y="7215849"/>
            <a:ext cx="4636982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4. </a:t>
            </a:r>
            <a:r>
              <a:rPr lang="en-US" sz="2199" dirty="0" err="1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fokusområder</a:t>
            </a:r>
            <a:endParaRPr lang="en-US" sz="2199" dirty="0">
              <a:solidFill>
                <a:srgbClr val="32323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840378" y="7784510"/>
            <a:ext cx="7296306" cy="1523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…</a:t>
            </a:r>
            <a:r>
              <a:rPr lang="en-US" sz="1599" dirty="0" err="1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skabe</a:t>
            </a: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en-US" sz="1599" dirty="0" err="1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oveblik</a:t>
            </a: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da-DK" sz="1600" dirty="0"/>
              <a:t>over forskelle i strukturer, arbejdsprocedurer og holdninger i etiske komitéer</a:t>
            </a:r>
            <a:endParaRPr lang="en-US" sz="1599" dirty="0">
              <a:solidFill>
                <a:srgbClr val="323232"/>
              </a:solidFill>
              <a:latin typeface="Circe"/>
              <a:ea typeface="Circe"/>
              <a:cs typeface="Circe"/>
              <a:sym typeface="Circe"/>
            </a:endParaRPr>
          </a:p>
          <a:p>
            <a:pPr algn="just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…</a:t>
            </a:r>
            <a:r>
              <a:rPr lang="en-US" sz="1599" dirty="0" err="1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øge</a:t>
            </a: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en-US" sz="1599" dirty="0" err="1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harmonisering</a:t>
            </a: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 for </a:t>
            </a:r>
            <a:r>
              <a:rPr lang="da-DK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operationelle procedurer, krav til ansøgninger og den etiske gennemgang</a:t>
            </a:r>
            <a:endParaRPr lang="en-US" sz="1599" dirty="0">
              <a:solidFill>
                <a:srgbClr val="323232"/>
              </a:solidFill>
              <a:latin typeface="Circe"/>
              <a:ea typeface="Circe"/>
              <a:cs typeface="Circe"/>
              <a:sym typeface="Circe"/>
            </a:endParaRPr>
          </a:p>
          <a:p>
            <a:pPr algn="just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… e</a:t>
            </a:r>
            <a:r>
              <a:rPr lang="da-DK" sz="1600" dirty="0" err="1"/>
              <a:t>tablere</a:t>
            </a:r>
            <a:r>
              <a:rPr lang="da-DK" sz="1600" dirty="0"/>
              <a:t> samarbejde med relevante EU-institutioner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28700" y="6732231"/>
            <a:ext cx="4636982" cy="1554529"/>
            <a:chOff x="0" y="-47625"/>
            <a:chExt cx="6182642" cy="207270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7625"/>
              <a:ext cx="6182642" cy="510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2323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2. </a:t>
              </a:r>
              <a:r>
                <a:rPr lang="en-US" sz="2199" err="1">
                  <a:solidFill>
                    <a:srgbClr val="32323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Udpegning</a:t>
              </a:r>
              <a:endParaRPr lang="en-US" sz="2199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14493"/>
              <a:ext cx="6182642" cy="1210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ts val="2399"/>
                </a:lnSpc>
                <a:spcBef>
                  <a:spcPct val="0"/>
                </a:spcBef>
              </a:pPr>
              <a:r>
                <a:rPr lang="en-US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…</a:t>
              </a:r>
              <a:r>
                <a:rPr lang="en-US" sz="1599" dirty="0" err="1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medlemmer</a:t>
              </a:r>
              <a:r>
                <a:rPr lang="en-US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 </a:t>
              </a:r>
              <a:r>
                <a:rPr lang="en-US" sz="1599" dirty="0" err="1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nomineres</a:t>
              </a:r>
              <a:r>
                <a:rPr lang="en-US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 </a:t>
              </a:r>
              <a:r>
                <a:rPr lang="en-US" sz="1599" dirty="0" err="1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gennem</a:t>
              </a:r>
              <a:r>
                <a:rPr lang="en-US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 national kontakt </a:t>
              </a:r>
              <a:r>
                <a:rPr lang="en-US" sz="1599" dirty="0" err="1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punkt</a:t>
              </a:r>
              <a:r>
                <a:rPr lang="en-US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 i Clinical Trials Coordination and Advisory Group (CTAG)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90324" y="5238180"/>
            <a:ext cx="4636982" cy="1862305"/>
            <a:chOff x="0" y="-47625"/>
            <a:chExt cx="6182642" cy="248307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6182642" cy="510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2323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5. </a:t>
              </a:r>
              <a:r>
                <a:rPr lang="en-US" sz="2199" err="1">
                  <a:solidFill>
                    <a:srgbClr val="32323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Målsætning</a:t>
              </a:r>
              <a:r>
                <a:rPr lang="en-US" sz="2199">
                  <a:solidFill>
                    <a:srgbClr val="32323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/</a:t>
              </a:r>
              <a:r>
                <a:rPr lang="en-US" sz="2199" err="1">
                  <a:solidFill>
                    <a:srgbClr val="32323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resultater</a:t>
              </a:r>
              <a:endParaRPr lang="en-US" sz="2199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814493"/>
              <a:ext cx="6182642" cy="1620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ts val="2399"/>
                </a:lnSpc>
                <a:spcBef>
                  <a:spcPct val="0"/>
                </a:spcBef>
              </a:pPr>
              <a:r>
                <a:rPr lang="da-DK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…offentliggørelse af ”List of Agreements” på </a:t>
              </a:r>
              <a:r>
                <a:rPr lang="da-DK" sz="1599" dirty="0" err="1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MedEthicsEUs</a:t>
              </a:r>
              <a:r>
                <a:rPr lang="da-DK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 hjemmeside og supplerende dokumenter</a:t>
              </a:r>
            </a:p>
            <a:p>
              <a:pPr lvl="0" algn="just">
                <a:lnSpc>
                  <a:spcPts val="2399"/>
                </a:lnSpc>
                <a:spcBef>
                  <a:spcPct val="0"/>
                </a:spcBef>
              </a:pPr>
              <a:r>
                <a:rPr lang="da-DK" sz="1599" dirty="0">
                  <a:solidFill>
                    <a:srgbClr val="323232"/>
                  </a:solidFill>
                  <a:latin typeface="Circe"/>
                  <a:ea typeface="Circe"/>
                  <a:cs typeface="Circe"/>
                  <a:sym typeface="Circe"/>
                </a:rPr>
                <a:t>…tilgængelighed til komitesystemerne i EU</a:t>
              </a:r>
              <a:endParaRPr lang="en-US" sz="1599" dirty="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007929" y="5556274"/>
            <a:ext cx="486375" cy="1534348"/>
            <a:chOff x="0" y="0"/>
            <a:chExt cx="812800" cy="256410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2564106"/>
            </a:xfrm>
            <a:custGeom>
              <a:avLst/>
              <a:gdLst/>
              <a:ahLst/>
              <a:cxnLst/>
              <a:rect l="l" t="t" r="r" b="b"/>
              <a:pathLst>
                <a:path w="812800" h="2564106">
                  <a:moveTo>
                    <a:pt x="406400" y="2564106"/>
                  </a:moveTo>
                  <a:lnTo>
                    <a:pt x="0" y="2157706"/>
                  </a:lnTo>
                  <a:lnTo>
                    <a:pt x="203200" y="215770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157706"/>
                  </a:lnTo>
                  <a:lnTo>
                    <a:pt x="812800" y="2157706"/>
                  </a:lnTo>
                  <a:lnTo>
                    <a:pt x="406400" y="2564106"/>
                  </a:ln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203200" y="-47625"/>
              <a:ext cx="406400" cy="2510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697622" y="2885155"/>
            <a:ext cx="486375" cy="1918105"/>
            <a:chOff x="0" y="0"/>
            <a:chExt cx="812800" cy="320541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3205416"/>
            </a:xfrm>
            <a:custGeom>
              <a:avLst/>
              <a:gdLst/>
              <a:ahLst/>
              <a:cxnLst/>
              <a:rect l="l" t="t" r="r" b="b"/>
              <a:pathLst>
                <a:path w="812800" h="3205416">
                  <a:moveTo>
                    <a:pt x="406400" y="3205416"/>
                  </a:moveTo>
                  <a:lnTo>
                    <a:pt x="0" y="2799016"/>
                  </a:lnTo>
                  <a:lnTo>
                    <a:pt x="203200" y="279901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799016"/>
                  </a:lnTo>
                  <a:lnTo>
                    <a:pt x="812800" y="2799016"/>
                  </a:lnTo>
                  <a:lnTo>
                    <a:pt x="406400" y="3205416"/>
                  </a:ln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203200" y="-47625"/>
              <a:ext cx="406400" cy="3151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pic>
        <p:nvPicPr>
          <p:cNvPr id="34" name="Billede 33">
            <a:extLst>
              <a:ext uri="{FF2B5EF4-FFF2-40B4-BE49-F238E27FC236}">
                <a16:creationId xmlns:a16="http://schemas.microsoft.com/office/drawing/2014/main" id="{48B5149A-5889-4AD0-A266-0EAEA47CA6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054F07C8-FEF0-4EE4-813E-8263429E978E}"/>
              </a:ext>
            </a:extLst>
          </p:cNvPr>
          <p:cNvSpPr txBox="1"/>
          <p:nvPr/>
        </p:nvSpPr>
        <p:spPr>
          <a:xfrm>
            <a:off x="4898063" y="431165"/>
            <a:ext cx="8923791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Arbejdsgang</a:t>
            </a:r>
            <a:r>
              <a:rPr lang="en-US" sz="3599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for </a:t>
            </a:r>
            <a:r>
              <a:rPr lang="en-US" sz="3599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MedEthicsEU</a:t>
            </a:r>
            <a:endParaRPr lang="en-US" sz="3599" b="1">
              <a:solidFill>
                <a:srgbClr val="323232"/>
              </a:solidFill>
              <a:latin typeface="GT Super Display Bold"/>
              <a:ea typeface="GT Super Display Bold"/>
              <a:cs typeface="GT Super Display Bold"/>
              <a:sym typeface="GT Super Display Bold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94B3F47-C600-47DA-A6D2-9BFA2D668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63598766-EF57-43E9-A676-C7649830E54F}"/>
              </a:ext>
            </a:extLst>
          </p:cNvPr>
          <p:cNvGrpSpPr/>
          <p:nvPr/>
        </p:nvGrpSpPr>
        <p:grpSpPr>
          <a:xfrm>
            <a:off x="3505200" y="1976085"/>
            <a:ext cx="11277600" cy="6334829"/>
            <a:chOff x="43243" y="1361371"/>
            <a:chExt cx="9793039" cy="4887029"/>
          </a:xfrm>
        </p:grpSpPr>
        <p:sp>
          <p:nvSpPr>
            <p:cNvPr id="5" name="Pil: bøjet til højre 4">
              <a:extLst>
                <a:ext uri="{FF2B5EF4-FFF2-40B4-BE49-F238E27FC236}">
                  <a16:creationId xmlns:a16="http://schemas.microsoft.com/office/drawing/2014/main" id="{39FFE6D6-4192-42B7-B764-82ED127E6027}"/>
                </a:ext>
              </a:extLst>
            </p:cNvPr>
            <p:cNvSpPr/>
            <p:nvPr/>
          </p:nvSpPr>
          <p:spPr>
            <a:xfrm rot="20335655">
              <a:off x="2057021" y="3927114"/>
              <a:ext cx="1453511" cy="1234941"/>
            </a:xfrm>
            <a:prstGeom prst="curvedRightArrow">
              <a:avLst>
                <a:gd name="adj1" fmla="val 14839"/>
                <a:gd name="adj2" fmla="val 46640"/>
                <a:gd name="adj3" fmla="val 377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F34E2036-2AFC-4ADF-9A22-0C0F2D0B80F7}"/>
                </a:ext>
              </a:extLst>
            </p:cNvPr>
            <p:cNvSpPr txBox="1"/>
            <p:nvPr/>
          </p:nvSpPr>
          <p:spPr>
            <a:xfrm>
              <a:off x="43243" y="3499297"/>
              <a:ext cx="2512077" cy="199445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a-DK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Medlemmer undersøger medlemslandets holdning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da-DK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Identificer begrænsende faktorer i medlemslandene </a:t>
              </a:r>
              <a:endParaRPr lang="da-DK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endParaRPr>
            </a:p>
          </p:txBody>
        </p:sp>
        <p:graphicFrame>
          <p:nvGraphicFramePr>
            <p:cNvPr id="7" name="Pladsholder til indhold 4">
              <a:extLst>
                <a:ext uri="{FF2B5EF4-FFF2-40B4-BE49-F238E27FC236}">
                  <a16:creationId xmlns:a16="http://schemas.microsoft.com/office/drawing/2014/main" id="{54F778A6-54E9-4885-99EE-B5BEB64299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9719099"/>
                </p:ext>
              </p:extLst>
            </p:nvPr>
          </p:nvGraphicFramePr>
          <p:xfrm>
            <a:off x="1724784" y="1361371"/>
            <a:ext cx="6067493" cy="48870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25181A47-470B-42AE-BC47-94787320CD38}"/>
                </a:ext>
              </a:extLst>
            </p:cNvPr>
            <p:cNvSpPr txBox="1"/>
            <p:nvPr/>
          </p:nvSpPr>
          <p:spPr>
            <a:xfrm>
              <a:off x="6509457" y="2152217"/>
              <a:ext cx="3326825" cy="71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Forståelse af problemet, udveksling af erfaringer og måder, de er blevet løst på</a:t>
              </a: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77E19267-C08C-4304-9B1E-555CB1B56767}"/>
                </a:ext>
              </a:extLst>
            </p:cNvPr>
            <p:cNvSpPr txBox="1"/>
            <p:nvPr/>
          </p:nvSpPr>
          <p:spPr>
            <a:xfrm>
              <a:off x="6509457" y="3666698"/>
              <a:ext cx="3326825" cy="49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Udforskning af fordele og ulemper ved forskellige løsninger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CDF4C73A-BCB6-4A25-9567-9FA0B4C03D41}"/>
                </a:ext>
              </a:extLst>
            </p:cNvPr>
            <p:cNvSpPr txBox="1"/>
            <p:nvPr/>
          </p:nvSpPr>
          <p:spPr>
            <a:xfrm>
              <a:off x="6509457" y="5019145"/>
              <a:ext cx="3326825" cy="49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Indsamle forskellige meninger, udarbejde en liste over aftaler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43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112E7-246C-1053-A900-D4EC1286A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6951D774-7283-9E67-ACD2-82612078AA79}"/>
              </a:ext>
            </a:extLst>
          </p:cNvPr>
          <p:cNvSpPr txBox="1"/>
          <p:nvPr/>
        </p:nvSpPr>
        <p:spPr>
          <a:xfrm>
            <a:off x="1833471" y="389348"/>
            <a:ext cx="14258643" cy="1233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5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Joint Action – </a:t>
            </a:r>
            <a:r>
              <a:rPr lang="en-US" sz="3550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Medlemslande</a:t>
            </a:r>
            <a:r>
              <a:rPr lang="en-US" sz="355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</a:t>
            </a:r>
            <a:r>
              <a:rPr lang="en-US" sz="3550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og</a:t>
            </a:r>
            <a:r>
              <a:rPr lang="en-US" sz="355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EU-</a:t>
            </a:r>
            <a:r>
              <a:rPr lang="en-US" sz="3550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kommisionen</a:t>
            </a:r>
            <a:endParaRPr lang="en-US" sz="3599" b="1" err="1">
              <a:solidFill>
                <a:srgbClr val="323232"/>
              </a:solidFill>
              <a:latin typeface="GT Super Display Bold"/>
              <a:ea typeface="GT Super Display Bold"/>
              <a:cs typeface="GT Super Display Bold"/>
              <a:sym typeface="GT Super Display Bold"/>
            </a:endParaRPr>
          </a:p>
          <a:p>
            <a:pPr algn="ctr">
              <a:lnSpc>
                <a:spcPts val="5039"/>
              </a:lnSpc>
            </a:pPr>
            <a:r>
              <a:rPr lang="en-US" sz="355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Accelerating Regulatory Convergence in Medical Research Ethics</a:t>
            </a:r>
            <a:endParaRPr lang="en-US" sz="3550" b="1">
              <a:solidFill>
                <a:srgbClr val="323232"/>
              </a:solidFill>
              <a:latin typeface="GT Super Display Bold"/>
              <a:ea typeface="GT Super Display Bold"/>
              <a:cs typeface="GT Super Display Bold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F8CC86-046C-CE56-189B-AAF22F480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16EF1EAE-8882-6D14-9960-E95706A21AC2}"/>
              </a:ext>
            </a:extLst>
          </p:cNvPr>
          <p:cNvSpPr txBox="1">
            <a:spLocks/>
          </p:cNvSpPr>
          <p:nvPr/>
        </p:nvSpPr>
        <p:spPr>
          <a:xfrm>
            <a:off x="2789870" y="2221142"/>
            <a:ext cx="12708260" cy="65642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/>
                <a:cs typeface="Arial"/>
              </a:rPr>
              <a:t>Formålet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er</a:t>
            </a:r>
            <a:r>
              <a:rPr lang="en-US" sz="2400" dirty="0">
                <a:latin typeface="Arial"/>
                <a:cs typeface="Arial"/>
              </a:rPr>
              <a:t> at </a:t>
            </a:r>
            <a:r>
              <a:rPr lang="en-US" sz="2400" dirty="0" err="1">
                <a:latin typeface="Arial"/>
                <a:cs typeface="Arial"/>
              </a:rPr>
              <a:t>ansøge</a:t>
            </a:r>
            <a:r>
              <a:rPr lang="en-US" sz="2400" dirty="0">
                <a:latin typeface="Arial"/>
                <a:cs typeface="Arial"/>
              </a:rPr>
              <a:t> EU4HEALTH under </a:t>
            </a:r>
            <a:r>
              <a:rPr lang="en-US" sz="2400" dirty="0" err="1">
                <a:latin typeface="Arial"/>
                <a:cs typeface="Arial"/>
              </a:rPr>
              <a:t>kommisionen</a:t>
            </a:r>
            <a:r>
              <a:rPr lang="en-US" sz="2400" dirty="0">
                <a:latin typeface="Arial"/>
                <a:cs typeface="Arial"/>
              </a:rPr>
              <a:t> om </a:t>
            </a:r>
            <a:r>
              <a:rPr lang="en-US" sz="2400" dirty="0" err="1">
                <a:latin typeface="Arial"/>
                <a:cs typeface="Arial"/>
              </a:rPr>
              <a:t>finansiering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til</a:t>
            </a:r>
            <a:r>
              <a:rPr lang="en-US" sz="2400" dirty="0">
                <a:latin typeface="Arial"/>
                <a:cs typeface="Arial"/>
              </a:rPr>
              <a:t> at </a:t>
            </a:r>
            <a:r>
              <a:rPr lang="en-US" sz="2400" dirty="0" err="1">
                <a:latin typeface="Arial"/>
                <a:cs typeface="Arial"/>
              </a:rPr>
              <a:t>fremskynde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kapacitetsopbygning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harmonisering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blandt</a:t>
            </a:r>
            <a:r>
              <a:rPr lang="en-US" sz="2400" dirty="0">
                <a:latin typeface="Arial"/>
                <a:cs typeface="Arial"/>
              </a:rPr>
              <a:t> EU </a:t>
            </a:r>
            <a:r>
              <a:rPr lang="en-US" sz="2400" dirty="0" err="1">
                <a:latin typeface="Arial"/>
                <a:cs typeface="Arial"/>
              </a:rPr>
              <a:t>medlemslandenes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etiksystemer</a:t>
            </a:r>
            <a:endParaRPr lang="da-DK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/>
                <a:cs typeface="Arial"/>
              </a:rPr>
              <a:t>Aktiviteterne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vil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omfatte</a:t>
            </a:r>
            <a:endParaRPr lang="en-US" sz="24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da-DK" sz="2000" dirty="0">
                <a:latin typeface="Arial"/>
                <a:cs typeface="Arial"/>
              </a:rPr>
              <a:t>Identificere og udbrede bedste praksis for opbygning infrastrukturen omkring de etiske komiteer i et medlemsland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da-DK" sz="2000" dirty="0">
                <a:latin typeface="Arial"/>
                <a:cs typeface="Arial"/>
              </a:rPr>
              <a:t>Facilitere vidensdeling mellem medlemslande gennem mentor-, netværks- og </a:t>
            </a:r>
            <a:r>
              <a:rPr lang="da-DK" sz="2000" dirty="0" err="1">
                <a:latin typeface="Arial"/>
                <a:cs typeface="Arial"/>
              </a:rPr>
              <a:t>twinning</a:t>
            </a:r>
            <a:r>
              <a:rPr lang="da-DK" sz="2000" dirty="0">
                <a:latin typeface="Arial"/>
                <a:cs typeface="Arial"/>
              </a:rPr>
              <a:t> programmer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da-DK" sz="2000" dirty="0">
                <a:latin typeface="Arial"/>
                <a:cs typeface="Arial"/>
              </a:rPr>
              <a:t>Udvikling af fælles procedurer og retningslinjer for behandling af ansøgninger om kliniske forsøg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da-DK" sz="2000" dirty="0">
                <a:latin typeface="Arial"/>
                <a:cs typeface="Arial"/>
              </a:rPr>
              <a:t>Give anbefalinger til fremtidige politiske tiltag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/>
                <a:cs typeface="Arial"/>
              </a:rPr>
              <a:t>Forventet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resultater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fra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finansiering</a:t>
            </a:r>
            <a:r>
              <a:rPr lang="en-US" sz="2400" dirty="0">
                <a:latin typeface="Arial"/>
                <a:cs typeface="Arial"/>
              </a:rPr>
              <a:t>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000" dirty="0" err="1">
                <a:latin typeface="Arial"/>
                <a:cs typeface="Arial"/>
              </a:rPr>
              <a:t>Patienter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da-DK" sz="2000" dirty="0">
                <a:latin typeface="Arial"/>
                <a:cs typeface="Arial"/>
              </a:rPr>
              <a:t>Forbedre grundlag for deltagelse i forsøg og tidligere adgang til forsøg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000" dirty="0" err="1">
                <a:latin typeface="Arial"/>
                <a:cs typeface="Arial"/>
              </a:rPr>
              <a:t>Ansøgere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da-DK" sz="2000" dirty="0">
                <a:latin typeface="Arial"/>
                <a:cs typeface="Arial"/>
              </a:rPr>
              <a:t>Forbedre tilgængelighed, forudsigelighed og effektivitet for ansøgere</a:t>
            </a:r>
            <a:endParaRPr lang="en-US" sz="20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000" dirty="0" err="1">
                <a:latin typeface="Arial"/>
                <a:cs typeface="Arial"/>
              </a:rPr>
              <a:t>Medlemslande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Forbedre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samarbejdet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gennem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da-DK" sz="2000" dirty="0">
                <a:latin typeface="Arial"/>
                <a:cs typeface="Arial"/>
              </a:rPr>
              <a:t>forståelse af den forskellige infrastruktur i medlemslandene, vidensdeling og afsøgning af løsninger i fællesskab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da-DK" sz="2000" dirty="0">
                <a:latin typeface="Arial"/>
                <a:cs typeface="Arial"/>
              </a:rPr>
              <a:t>EU niveau: Forbedre EU-konkurrenceevne for kliniske forsøg og sundhedsinnovation.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4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054F07C8-FEF0-4EE4-813E-8263429E978E}"/>
              </a:ext>
            </a:extLst>
          </p:cNvPr>
          <p:cNvSpPr txBox="1"/>
          <p:nvPr/>
        </p:nvSpPr>
        <p:spPr>
          <a:xfrm>
            <a:off x="4898063" y="431165"/>
            <a:ext cx="8923791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Opsummering</a:t>
            </a:r>
            <a:endParaRPr lang="en-US" sz="3599" b="1">
              <a:solidFill>
                <a:srgbClr val="323232"/>
              </a:solidFill>
              <a:latin typeface="GT Super Display Bold"/>
              <a:ea typeface="GT Super Display Bold"/>
              <a:cs typeface="GT Super Display Bold"/>
              <a:sym typeface="GT Super Display Bold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BF7B1E5-0347-4E27-B8EC-408F3B461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32E7658D-BD3D-4A65-A974-426FC8FEFD4A}"/>
              </a:ext>
            </a:extLst>
          </p:cNvPr>
          <p:cNvSpPr txBox="1">
            <a:spLocks/>
          </p:cNvSpPr>
          <p:nvPr/>
        </p:nvSpPr>
        <p:spPr>
          <a:xfrm>
            <a:off x="2789870" y="2140297"/>
            <a:ext cx="12708260" cy="5690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Vi </a:t>
            </a:r>
            <a:r>
              <a:rPr lang="en-US" sz="2400" err="1">
                <a:latin typeface="Arial"/>
                <a:cs typeface="Arial"/>
              </a:rPr>
              <a:t>arbejder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løbende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på</a:t>
            </a:r>
            <a:r>
              <a:rPr lang="en-US" sz="2400">
                <a:latin typeface="Arial"/>
                <a:cs typeface="Arial"/>
              </a:rPr>
              <a:t> at </a:t>
            </a:r>
            <a:r>
              <a:rPr lang="en-US" sz="2400" err="1">
                <a:latin typeface="Arial"/>
                <a:cs typeface="Arial"/>
              </a:rPr>
              <a:t>opdatere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eller</a:t>
            </a:r>
            <a:r>
              <a:rPr lang="en-US" sz="2400">
                <a:latin typeface="Arial"/>
                <a:cs typeface="Arial"/>
              </a:rPr>
              <a:t> lave </a:t>
            </a:r>
            <a:r>
              <a:rPr lang="en-US" sz="2400" err="1">
                <a:latin typeface="Arial"/>
                <a:cs typeface="Arial"/>
              </a:rPr>
              <a:t>ny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vejledning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nationalt</a:t>
            </a:r>
            <a:endParaRPr lang="en-US" sz="2400"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Vi </a:t>
            </a:r>
            <a:r>
              <a:rPr lang="en-US" sz="2400" err="1">
                <a:latin typeface="Arial"/>
                <a:cs typeface="Arial"/>
              </a:rPr>
              <a:t>deltager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i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regulatoriske</a:t>
            </a:r>
            <a:r>
              <a:rPr lang="en-US" sz="2400">
                <a:latin typeface="Arial"/>
                <a:cs typeface="Arial"/>
              </a:rPr>
              <a:t> EU </a:t>
            </a:r>
            <a:r>
              <a:rPr lang="en-US" sz="2400" err="1">
                <a:latin typeface="Arial"/>
                <a:cs typeface="Arial"/>
              </a:rPr>
              <a:t>grupper</a:t>
            </a:r>
            <a:r>
              <a:rPr lang="en-US" sz="2400">
                <a:latin typeface="Arial"/>
                <a:cs typeface="Arial"/>
              </a:rPr>
              <a:t> for at </a:t>
            </a:r>
            <a:r>
              <a:rPr lang="en-US" sz="2400" err="1">
                <a:latin typeface="Arial"/>
                <a:cs typeface="Arial"/>
              </a:rPr>
              <a:t>kunne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påvirke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vejledninger</a:t>
            </a:r>
            <a:r>
              <a:rPr lang="en-US" sz="2400">
                <a:latin typeface="Arial"/>
                <a:cs typeface="Arial"/>
              </a:rPr>
              <a:t>, men </a:t>
            </a:r>
            <a:r>
              <a:rPr lang="en-US" sz="2400" err="1">
                <a:latin typeface="Arial"/>
                <a:cs typeface="Arial"/>
              </a:rPr>
              <a:t>også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tage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viden</a:t>
            </a:r>
            <a:r>
              <a:rPr lang="en-US" sz="2400">
                <a:latin typeface="Arial"/>
                <a:cs typeface="Arial"/>
              </a:rPr>
              <a:t> med </a:t>
            </a:r>
            <a:r>
              <a:rPr lang="en-US" sz="2400" err="1">
                <a:latin typeface="Arial"/>
                <a:cs typeface="Arial"/>
              </a:rPr>
              <a:t>tilbage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til</a:t>
            </a:r>
            <a:r>
              <a:rPr lang="en-US" sz="2400">
                <a:latin typeface="Arial"/>
                <a:cs typeface="Arial"/>
              </a:rPr>
              <a:t> VMK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Vi </a:t>
            </a:r>
            <a:r>
              <a:rPr lang="en-US" sz="2400" err="1">
                <a:latin typeface="Arial"/>
                <a:cs typeface="Arial"/>
              </a:rPr>
              <a:t>ønsker</a:t>
            </a:r>
            <a:r>
              <a:rPr lang="en-US" sz="2400">
                <a:latin typeface="Arial"/>
                <a:cs typeface="Arial"/>
              </a:rPr>
              <a:t> at </a:t>
            </a:r>
            <a:r>
              <a:rPr lang="en-US" sz="2400" err="1">
                <a:latin typeface="Arial"/>
                <a:cs typeface="Arial"/>
              </a:rPr>
              <a:t>modtage</a:t>
            </a:r>
            <a:r>
              <a:rPr lang="en-US" sz="2400">
                <a:latin typeface="Arial"/>
                <a:cs typeface="Arial"/>
              </a:rPr>
              <a:t> feedback </a:t>
            </a:r>
            <a:r>
              <a:rPr lang="en-US" sz="2400" err="1">
                <a:latin typeface="Arial"/>
                <a:cs typeface="Arial"/>
              </a:rPr>
              <a:t>fra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ansøgere</a:t>
            </a:r>
            <a:r>
              <a:rPr lang="en-US" sz="2400">
                <a:latin typeface="Arial"/>
                <a:cs typeface="Arial"/>
              </a:rPr>
              <a:t> for </a:t>
            </a:r>
            <a:r>
              <a:rPr lang="en-US" sz="2400" err="1">
                <a:latin typeface="Arial"/>
                <a:cs typeface="Arial"/>
              </a:rPr>
              <a:t>bedre</a:t>
            </a:r>
            <a:r>
              <a:rPr lang="en-US" sz="2400">
                <a:latin typeface="Arial"/>
                <a:cs typeface="Arial"/>
              </a:rPr>
              <a:t> at </a:t>
            </a:r>
            <a:r>
              <a:rPr lang="en-US" sz="2400" err="1">
                <a:latin typeface="Arial"/>
                <a:cs typeface="Arial"/>
              </a:rPr>
              <a:t>kunne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prioritere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vigtige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problemstillinger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samt</a:t>
            </a:r>
            <a:r>
              <a:rPr lang="en-US" sz="2400">
                <a:latin typeface="Arial"/>
                <a:cs typeface="Arial"/>
              </a:rPr>
              <a:t> </a:t>
            </a:r>
            <a:r>
              <a:rPr lang="en-US" sz="2400" err="1">
                <a:latin typeface="Arial"/>
                <a:cs typeface="Arial"/>
              </a:rPr>
              <a:t>øge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forståelsen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af</a:t>
            </a:r>
            <a:r>
              <a:rPr lang="en-US" sz="2400">
                <a:latin typeface="Arial"/>
                <a:cs typeface="Arial"/>
              </a:rPr>
              <a:t> </a:t>
            </a:r>
            <a:r>
              <a:rPr lang="en-US" sz="2400" err="1">
                <a:latin typeface="Arial"/>
                <a:cs typeface="Arial"/>
              </a:rPr>
              <a:t>disse</a:t>
            </a:r>
            <a:endParaRPr lang="en-US" sz="2400"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Vi </a:t>
            </a:r>
            <a:r>
              <a:rPr lang="en-US" sz="2400" err="1">
                <a:latin typeface="Arial"/>
                <a:cs typeface="Arial"/>
              </a:rPr>
              <a:t>har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øget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vores</a:t>
            </a:r>
            <a:r>
              <a:rPr lang="en-US" sz="2400">
                <a:latin typeface="Arial"/>
                <a:cs typeface="Arial"/>
              </a:rPr>
              <a:t> engagement </a:t>
            </a:r>
            <a:r>
              <a:rPr lang="en-US" sz="2400" err="1">
                <a:latin typeface="Arial"/>
                <a:cs typeface="Arial"/>
              </a:rPr>
              <a:t>i</a:t>
            </a:r>
            <a:r>
              <a:rPr lang="en-US" sz="2400">
                <a:latin typeface="Arial"/>
                <a:cs typeface="Arial"/>
              </a:rPr>
              <a:t> EU for at </a:t>
            </a:r>
            <a:r>
              <a:rPr lang="en-US" sz="2400" err="1">
                <a:latin typeface="Arial"/>
                <a:cs typeface="Arial"/>
              </a:rPr>
              <a:t>accelererer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regulatorisk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konvergence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inden</a:t>
            </a:r>
            <a:r>
              <a:rPr lang="en-US" sz="2400">
                <a:latin typeface="Arial"/>
                <a:cs typeface="Arial"/>
              </a:rPr>
              <a:t> for det </a:t>
            </a:r>
            <a:r>
              <a:rPr lang="en-US" sz="2400" err="1">
                <a:latin typeface="Arial"/>
                <a:cs typeface="Arial"/>
              </a:rPr>
              <a:t>etiske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komitesystem</a:t>
            </a:r>
            <a:r>
              <a:rPr lang="en-US" sz="2400">
                <a:latin typeface="Arial"/>
                <a:cs typeface="Arial"/>
              </a:rPr>
              <a:t> for </a:t>
            </a:r>
            <a:r>
              <a:rPr lang="en-US" sz="2400" err="1">
                <a:latin typeface="Arial"/>
                <a:cs typeface="Arial"/>
              </a:rPr>
              <a:t>medlemslande</a:t>
            </a:r>
            <a:r>
              <a:rPr lang="en-US" sz="2400">
                <a:latin typeface="Arial"/>
                <a:cs typeface="Arial"/>
              </a:rPr>
              <a:t> I </a:t>
            </a:r>
            <a:r>
              <a:rPr lang="da-DK" sz="2400">
                <a:latin typeface="Arial"/>
                <a:cs typeface="Arial"/>
              </a:rPr>
              <a:t>EU/EØS</a:t>
            </a:r>
            <a:r>
              <a:rPr lang="en-US" sz="2400">
                <a:latin typeface="Arial"/>
                <a:cs typeface="Arial"/>
              </a:rPr>
              <a:t> – </a:t>
            </a:r>
            <a:r>
              <a:rPr lang="en-US" sz="2400" err="1">
                <a:latin typeface="Arial"/>
                <a:cs typeface="Arial"/>
              </a:rPr>
              <a:t>og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dermed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bidrage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til</a:t>
            </a:r>
            <a:r>
              <a:rPr lang="en-US" sz="2400">
                <a:latin typeface="Arial"/>
                <a:cs typeface="Arial"/>
              </a:rPr>
              <a:t> at </a:t>
            </a:r>
            <a:r>
              <a:rPr lang="en-US" sz="2400" err="1">
                <a:latin typeface="Arial"/>
                <a:cs typeface="Arial"/>
              </a:rPr>
              <a:t>fremme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klinisk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forskning</a:t>
            </a:r>
            <a:r>
              <a:rPr lang="en-US" sz="2400">
                <a:latin typeface="Arial"/>
                <a:cs typeface="Arial"/>
              </a:rPr>
              <a:t> </a:t>
            </a:r>
            <a:r>
              <a:rPr lang="en-US" sz="2400" err="1">
                <a:latin typeface="Arial"/>
                <a:cs typeface="Arial"/>
              </a:rPr>
              <a:t>i</a:t>
            </a:r>
            <a:r>
              <a:rPr lang="en-US" sz="2400">
                <a:latin typeface="Arial"/>
                <a:cs typeface="Arial"/>
              </a:rPr>
              <a:t> EU</a:t>
            </a:r>
          </a:p>
        </p:txBody>
      </p:sp>
    </p:spTree>
    <p:extLst>
      <p:ext uri="{BB962C8B-B14F-4D97-AF65-F5344CB8AC3E}">
        <p14:creationId xmlns:p14="http://schemas.microsoft.com/office/powerpoint/2010/main" val="274226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958B6CB-7F86-4CF4-A669-143B3F207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34" y="3979043"/>
            <a:ext cx="5505733" cy="23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3017088"/>
            <a:ext cx="4528990" cy="1025384"/>
            <a:chOff x="0" y="0"/>
            <a:chExt cx="1192821" cy="2700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2821" cy="270060"/>
            </a:xfrm>
            <a:custGeom>
              <a:avLst/>
              <a:gdLst/>
              <a:ahLst/>
              <a:cxnLst/>
              <a:rect l="l" t="t" r="r" b="b"/>
              <a:pathLst>
                <a:path w="1192821" h="270060">
                  <a:moveTo>
                    <a:pt x="87180" y="0"/>
                  </a:moveTo>
                  <a:lnTo>
                    <a:pt x="1105640" y="0"/>
                  </a:lnTo>
                  <a:cubicBezTo>
                    <a:pt x="1153789" y="0"/>
                    <a:pt x="1192821" y="39032"/>
                    <a:pt x="1192821" y="87180"/>
                  </a:cubicBezTo>
                  <a:lnTo>
                    <a:pt x="1192821" y="182880"/>
                  </a:lnTo>
                  <a:cubicBezTo>
                    <a:pt x="1192821" y="206002"/>
                    <a:pt x="1183636" y="228176"/>
                    <a:pt x="1167286" y="244526"/>
                  </a:cubicBezTo>
                  <a:cubicBezTo>
                    <a:pt x="1150937" y="260875"/>
                    <a:pt x="1128762" y="270060"/>
                    <a:pt x="1105640" y="270060"/>
                  </a:cubicBezTo>
                  <a:lnTo>
                    <a:pt x="87180" y="270060"/>
                  </a:lnTo>
                  <a:cubicBezTo>
                    <a:pt x="39032" y="270060"/>
                    <a:pt x="0" y="231028"/>
                    <a:pt x="0" y="182880"/>
                  </a:cubicBezTo>
                  <a:lnTo>
                    <a:pt x="0" y="87180"/>
                  </a:lnTo>
                  <a:cubicBezTo>
                    <a:pt x="0" y="39032"/>
                    <a:pt x="39032" y="0"/>
                    <a:pt x="87180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2821" cy="308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4450" y="2843773"/>
            <a:ext cx="819044" cy="1198699"/>
            <a:chOff x="0" y="0"/>
            <a:chExt cx="5740400" cy="8401276"/>
          </a:xfrm>
          <a:solidFill>
            <a:srgbClr val="FFE984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6910240" y="3017088"/>
            <a:ext cx="4528990" cy="1025384"/>
            <a:chOff x="0" y="0"/>
            <a:chExt cx="1192821" cy="2700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92821" cy="270060"/>
            </a:xfrm>
            <a:custGeom>
              <a:avLst/>
              <a:gdLst/>
              <a:ahLst/>
              <a:cxnLst/>
              <a:rect l="l" t="t" r="r" b="b"/>
              <a:pathLst>
                <a:path w="1192821" h="270060">
                  <a:moveTo>
                    <a:pt x="87180" y="0"/>
                  </a:moveTo>
                  <a:lnTo>
                    <a:pt x="1105640" y="0"/>
                  </a:lnTo>
                  <a:cubicBezTo>
                    <a:pt x="1153789" y="0"/>
                    <a:pt x="1192821" y="39032"/>
                    <a:pt x="1192821" y="87180"/>
                  </a:cubicBezTo>
                  <a:lnTo>
                    <a:pt x="1192821" y="182880"/>
                  </a:lnTo>
                  <a:cubicBezTo>
                    <a:pt x="1192821" y="206002"/>
                    <a:pt x="1183636" y="228176"/>
                    <a:pt x="1167286" y="244526"/>
                  </a:cubicBezTo>
                  <a:cubicBezTo>
                    <a:pt x="1150937" y="260875"/>
                    <a:pt x="1128762" y="270060"/>
                    <a:pt x="1105640" y="270060"/>
                  </a:cubicBezTo>
                  <a:lnTo>
                    <a:pt x="87180" y="270060"/>
                  </a:lnTo>
                  <a:cubicBezTo>
                    <a:pt x="39032" y="270060"/>
                    <a:pt x="0" y="231028"/>
                    <a:pt x="0" y="182880"/>
                  </a:cubicBezTo>
                  <a:lnTo>
                    <a:pt x="0" y="87180"/>
                  </a:lnTo>
                  <a:cubicBezTo>
                    <a:pt x="0" y="39032"/>
                    <a:pt x="39032" y="0"/>
                    <a:pt x="87180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92821" cy="308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910240" y="2843773"/>
            <a:ext cx="819044" cy="1198699"/>
            <a:chOff x="0" y="0"/>
            <a:chExt cx="5740400" cy="84012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473048" y="2829307"/>
            <a:ext cx="4571542" cy="1174186"/>
            <a:chOff x="0" y="-38100"/>
            <a:chExt cx="1204028" cy="309251"/>
          </a:xfrm>
        </p:grpSpPr>
        <p:sp>
          <p:nvSpPr>
            <p:cNvPr id="13" name="Freeform 13"/>
            <p:cNvSpPr/>
            <p:nvPr/>
          </p:nvSpPr>
          <p:spPr>
            <a:xfrm>
              <a:off x="11207" y="-884"/>
              <a:ext cx="1192821" cy="271151"/>
            </a:xfrm>
            <a:custGeom>
              <a:avLst/>
              <a:gdLst/>
              <a:ahLst/>
              <a:cxnLst/>
              <a:rect l="l" t="t" r="r" b="b"/>
              <a:pathLst>
                <a:path w="1192821" h="271151">
                  <a:moveTo>
                    <a:pt x="87180" y="0"/>
                  </a:moveTo>
                  <a:lnTo>
                    <a:pt x="1105640" y="0"/>
                  </a:lnTo>
                  <a:cubicBezTo>
                    <a:pt x="1153789" y="0"/>
                    <a:pt x="1192821" y="39032"/>
                    <a:pt x="1192821" y="87180"/>
                  </a:cubicBezTo>
                  <a:lnTo>
                    <a:pt x="1192821" y="183970"/>
                  </a:lnTo>
                  <a:cubicBezTo>
                    <a:pt x="1192821" y="232119"/>
                    <a:pt x="1153789" y="271151"/>
                    <a:pt x="1105640" y="271151"/>
                  </a:cubicBezTo>
                  <a:lnTo>
                    <a:pt x="87180" y="271151"/>
                  </a:lnTo>
                  <a:cubicBezTo>
                    <a:pt x="39032" y="271151"/>
                    <a:pt x="0" y="232119"/>
                    <a:pt x="0" y="183970"/>
                  </a:cubicBezTo>
                  <a:lnTo>
                    <a:pt x="0" y="87180"/>
                  </a:lnTo>
                  <a:cubicBezTo>
                    <a:pt x="0" y="39032"/>
                    <a:pt x="39032" y="0"/>
                    <a:pt x="87180" y="0"/>
                  </a:cubicBezTo>
                  <a:close/>
                </a:path>
              </a:pathLst>
            </a:custGeom>
            <a:solidFill>
              <a:srgbClr val="156B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92821" cy="309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444560" y="2843773"/>
            <a:ext cx="819044" cy="1198699"/>
            <a:chOff x="0" y="0"/>
            <a:chExt cx="5740400" cy="8401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645745" y="6308991"/>
            <a:ext cx="4528990" cy="1174186"/>
            <a:chOff x="0" y="-38100"/>
            <a:chExt cx="1192821" cy="3092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2821" cy="271151"/>
            </a:xfrm>
            <a:custGeom>
              <a:avLst/>
              <a:gdLst/>
              <a:ahLst/>
              <a:cxnLst/>
              <a:rect l="l" t="t" r="r" b="b"/>
              <a:pathLst>
                <a:path w="1192821" h="271151">
                  <a:moveTo>
                    <a:pt x="87180" y="0"/>
                  </a:moveTo>
                  <a:lnTo>
                    <a:pt x="1105640" y="0"/>
                  </a:lnTo>
                  <a:cubicBezTo>
                    <a:pt x="1153789" y="0"/>
                    <a:pt x="1192821" y="39032"/>
                    <a:pt x="1192821" y="87180"/>
                  </a:cubicBezTo>
                  <a:lnTo>
                    <a:pt x="1192821" y="183970"/>
                  </a:lnTo>
                  <a:cubicBezTo>
                    <a:pt x="1192821" y="232119"/>
                    <a:pt x="1153789" y="271151"/>
                    <a:pt x="1105640" y="271151"/>
                  </a:cubicBezTo>
                  <a:lnTo>
                    <a:pt x="87180" y="271151"/>
                  </a:lnTo>
                  <a:cubicBezTo>
                    <a:pt x="39032" y="271151"/>
                    <a:pt x="0" y="232119"/>
                    <a:pt x="0" y="183970"/>
                  </a:cubicBezTo>
                  <a:lnTo>
                    <a:pt x="0" y="87180"/>
                  </a:lnTo>
                  <a:cubicBezTo>
                    <a:pt x="0" y="39032"/>
                    <a:pt x="39032" y="0"/>
                    <a:pt x="87180" y="0"/>
                  </a:cubicBezTo>
                  <a:close/>
                </a:path>
              </a:pathLst>
            </a:custGeom>
            <a:solidFill>
              <a:srgbClr val="156B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92821" cy="309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88595" y="6284478"/>
            <a:ext cx="819044" cy="1198699"/>
            <a:chOff x="0" y="0"/>
            <a:chExt cx="5740400" cy="84012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184385" y="6308991"/>
            <a:ext cx="4528990" cy="1174186"/>
            <a:chOff x="0" y="-38100"/>
            <a:chExt cx="1192821" cy="30925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92821" cy="271151"/>
            </a:xfrm>
            <a:custGeom>
              <a:avLst/>
              <a:gdLst/>
              <a:ahLst/>
              <a:cxnLst/>
              <a:rect l="l" t="t" r="r" b="b"/>
              <a:pathLst>
                <a:path w="1192821" h="271151">
                  <a:moveTo>
                    <a:pt x="87180" y="0"/>
                  </a:moveTo>
                  <a:lnTo>
                    <a:pt x="1105640" y="0"/>
                  </a:lnTo>
                  <a:cubicBezTo>
                    <a:pt x="1153789" y="0"/>
                    <a:pt x="1192821" y="39032"/>
                    <a:pt x="1192821" y="87180"/>
                  </a:cubicBezTo>
                  <a:lnTo>
                    <a:pt x="1192821" y="183970"/>
                  </a:lnTo>
                  <a:cubicBezTo>
                    <a:pt x="1192821" y="232119"/>
                    <a:pt x="1153789" y="271151"/>
                    <a:pt x="1105640" y="271151"/>
                  </a:cubicBezTo>
                  <a:lnTo>
                    <a:pt x="87180" y="271151"/>
                  </a:lnTo>
                  <a:cubicBezTo>
                    <a:pt x="39032" y="271151"/>
                    <a:pt x="0" y="232119"/>
                    <a:pt x="0" y="183970"/>
                  </a:cubicBezTo>
                  <a:lnTo>
                    <a:pt x="0" y="87180"/>
                  </a:lnTo>
                  <a:cubicBezTo>
                    <a:pt x="0" y="39032"/>
                    <a:pt x="39032" y="0"/>
                    <a:pt x="87180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192821" cy="309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66934" y="6284478"/>
            <a:ext cx="819044" cy="1198699"/>
            <a:chOff x="0" y="0"/>
            <a:chExt cx="5740400" cy="840127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2362094" y="3284035"/>
            <a:ext cx="3033724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da-DK" sz="2400">
                <a:solidFill>
                  <a:srgbClr val="FFFDF5"/>
                </a:solidFill>
                <a:latin typeface="Bebas Neue"/>
                <a:ea typeface="Bebas Neue"/>
                <a:cs typeface="Bebas Neue"/>
                <a:sym typeface="Bebas Neue"/>
              </a:rPr>
              <a:t>Direktiv-forsøg er overført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95818" y="755089"/>
            <a:ext cx="7496363" cy="58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8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Status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57579" y="29557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1.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946212" y="3112733"/>
            <a:ext cx="3091116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da-DK" sz="2400">
                <a:solidFill>
                  <a:srgbClr val="FFFDF5"/>
                </a:solidFill>
                <a:latin typeface="Bebas Neue"/>
                <a:ea typeface="Bebas Neue"/>
                <a:cs typeface="Bebas Neue"/>
                <a:sym typeface="Bebas Neue"/>
              </a:rPr>
              <a:t>ansøgninger behandles inden for tidsfrister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53369" y="29557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2.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587688" y="2955797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3.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636239" y="6722670"/>
            <a:ext cx="3457300" cy="424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da-DK" sz="2400">
                <a:solidFill>
                  <a:srgbClr val="FFFDF5"/>
                </a:solidFill>
                <a:latin typeface="Bebas Neue"/>
                <a:ea typeface="Bebas Neue"/>
                <a:cs typeface="Bebas Neue"/>
                <a:sym typeface="Bebas Neue"/>
              </a:rPr>
              <a:t>Europæisk etikorgan etableret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731724" y="6396502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4.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212979" y="6722670"/>
            <a:ext cx="3359634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da-DK" sz="2400">
                <a:solidFill>
                  <a:srgbClr val="FFFDF5"/>
                </a:solidFill>
                <a:latin typeface="Bebas Neue"/>
                <a:ea typeface="Bebas Neue"/>
                <a:cs typeface="Bebas Neue"/>
                <a:sym typeface="Bebas Neue"/>
              </a:rPr>
              <a:t>National part ii vejledning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310063" y="6396502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23232"/>
                </a:solidFill>
                <a:latin typeface="Bebas Neue"/>
                <a:ea typeface="Bebas Neue"/>
                <a:cs typeface="Bebas Neue"/>
                <a:sym typeface="Bebas Neue"/>
              </a:rPr>
              <a:t>5.</a:t>
            </a: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C4896E9A-1ADF-4D91-937C-E2A48E643BDD}"/>
              </a:ext>
            </a:extLst>
          </p:cNvPr>
          <p:cNvSpPr txBox="1"/>
          <p:nvPr/>
        </p:nvSpPr>
        <p:spPr>
          <a:xfrm>
            <a:off x="13493506" y="3233449"/>
            <a:ext cx="3414567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da-DK" sz="2400">
                <a:solidFill>
                  <a:srgbClr val="FFFDF5"/>
                </a:solidFill>
                <a:latin typeface="Bebas Neue"/>
                <a:ea typeface="Bebas Neue"/>
                <a:cs typeface="Bebas Neue"/>
                <a:sym typeface="Bebas Neue"/>
              </a:rPr>
              <a:t>Etablering af 4. komité </a:t>
            </a:r>
          </a:p>
        </p:txBody>
      </p:sp>
      <p:pic>
        <p:nvPicPr>
          <p:cNvPr id="45" name="Billede 44">
            <a:extLst>
              <a:ext uri="{FF2B5EF4-FFF2-40B4-BE49-F238E27FC236}">
                <a16:creationId xmlns:a16="http://schemas.microsoft.com/office/drawing/2014/main" id="{CB4B8A5C-5FA6-4F62-9F32-BBF9B6392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84767" y="2492675"/>
            <a:ext cx="2318148" cy="1834234"/>
          </a:xfrm>
          <a:custGeom>
            <a:avLst/>
            <a:gdLst/>
            <a:ahLst/>
            <a:cxnLst/>
            <a:rect l="l" t="t" r="r" b="b"/>
            <a:pathLst>
              <a:path w="2318148" h="1834234">
                <a:moveTo>
                  <a:pt x="0" y="0"/>
                </a:moveTo>
                <a:lnTo>
                  <a:pt x="2318147" y="0"/>
                </a:lnTo>
                <a:lnTo>
                  <a:pt x="2318147" y="1834234"/>
                </a:lnTo>
                <a:lnTo>
                  <a:pt x="0" y="1834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8556412" y="3052243"/>
            <a:ext cx="825654" cy="0"/>
          </a:xfrm>
          <a:prstGeom prst="line">
            <a:avLst/>
          </a:prstGeom>
          <a:ln w="28575" cap="flat">
            <a:solidFill>
              <a:srgbClr val="323232"/>
            </a:solidFill>
            <a:prstDash val="sysDash"/>
            <a:headEnd type="oval" w="lg" len="lg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846139" y="5295900"/>
            <a:ext cx="2497827" cy="0"/>
          </a:xfrm>
          <a:prstGeom prst="line">
            <a:avLst/>
          </a:prstGeom>
          <a:ln w="28575" cap="flat">
            <a:solidFill>
              <a:srgbClr val="323232"/>
            </a:solidFill>
            <a:prstDash val="sysDash"/>
            <a:headEnd type="oval" w="lg" len="lg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6242163" y="5032558"/>
            <a:ext cx="2318148" cy="1834234"/>
          </a:xfrm>
          <a:custGeom>
            <a:avLst/>
            <a:gdLst/>
            <a:ahLst/>
            <a:cxnLst/>
            <a:rect l="l" t="t" r="r" b="b"/>
            <a:pathLst>
              <a:path w="2318148" h="1834234">
                <a:moveTo>
                  <a:pt x="0" y="0"/>
                </a:moveTo>
                <a:lnTo>
                  <a:pt x="2318148" y="0"/>
                </a:lnTo>
                <a:lnTo>
                  <a:pt x="2318148" y="1834235"/>
                </a:lnTo>
                <a:lnTo>
                  <a:pt x="0" y="183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8556412" y="7766049"/>
            <a:ext cx="787554" cy="0"/>
          </a:xfrm>
          <a:prstGeom prst="line">
            <a:avLst/>
          </a:prstGeom>
          <a:ln w="28575" cap="flat">
            <a:solidFill>
              <a:srgbClr val="323232"/>
            </a:solidFill>
            <a:prstDash val="sysDash"/>
            <a:headEnd type="oval" w="lg" len="lg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7289549" y="7540838"/>
            <a:ext cx="2318148" cy="1834234"/>
          </a:xfrm>
          <a:custGeom>
            <a:avLst/>
            <a:gdLst/>
            <a:ahLst/>
            <a:cxnLst/>
            <a:rect l="l" t="t" r="r" b="b"/>
            <a:pathLst>
              <a:path w="2318148" h="1834234">
                <a:moveTo>
                  <a:pt x="0" y="0"/>
                </a:moveTo>
                <a:lnTo>
                  <a:pt x="2318148" y="0"/>
                </a:lnTo>
                <a:lnTo>
                  <a:pt x="2318148" y="1834234"/>
                </a:lnTo>
                <a:lnTo>
                  <a:pt x="0" y="1834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07747" y="6603120"/>
            <a:ext cx="2318148" cy="1834234"/>
          </a:xfrm>
          <a:custGeom>
            <a:avLst/>
            <a:gdLst/>
            <a:ahLst/>
            <a:cxnLst/>
            <a:rect l="l" t="t" r="r" b="b"/>
            <a:pathLst>
              <a:path w="2318148" h="1834234">
                <a:moveTo>
                  <a:pt x="0" y="0"/>
                </a:moveTo>
                <a:lnTo>
                  <a:pt x="2318148" y="0"/>
                </a:lnTo>
                <a:lnTo>
                  <a:pt x="2318148" y="1834234"/>
                </a:lnTo>
                <a:lnTo>
                  <a:pt x="0" y="1834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9334441" y="3829900"/>
            <a:ext cx="2031218" cy="0"/>
          </a:xfrm>
          <a:prstGeom prst="line">
            <a:avLst/>
          </a:prstGeom>
          <a:ln w="28575" cap="flat">
            <a:solidFill>
              <a:srgbClr val="323232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10" name="Freeform 10"/>
          <p:cNvSpPr/>
          <p:nvPr/>
        </p:nvSpPr>
        <p:spPr>
          <a:xfrm>
            <a:off x="10007747" y="3720865"/>
            <a:ext cx="2318148" cy="1834234"/>
          </a:xfrm>
          <a:custGeom>
            <a:avLst/>
            <a:gdLst/>
            <a:ahLst/>
            <a:cxnLst/>
            <a:rect l="l" t="t" r="r" b="b"/>
            <a:pathLst>
              <a:path w="2318148" h="1834234">
                <a:moveTo>
                  <a:pt x="0" y="0"/>
                </a:moveTo>
                <a:lnTo>
                  <a:pt x="2318148" y="0"/>
                </a:lnTo>
                <a:lnTo>
                  <a:pt x="2318148" y="1834235"/>
                </a:lnTo>
                <a:lnTo>
                  <a:pt x="0" y="183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 rot="-5400000">
            <a:off x="6989443" y="5421052"/>
            <a:ext cx="4737619" cy="0"/>
          </a:xfrm>
          <a:prstGeom prst="line">
            <a:avLst/>
          </a:prstGeom>
          <a:ln w="28575" cap="flat">
            <a:solidFill>
              <a:srgbClr val="323232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9334441" y="6743700"/>
            <a:ext cx="1740915" cy="0"/>
          </a:xfrm>
          <a:prstGeom prst="line">
            <a:avLst/>
          </a:prstGeom>
          <a:ln w="28575" cap="flat">
            <a:solidFill>
              <a:srgbClr val="323232"/>
            </a:solidFill>
            <a:prstDash val="sysDash"/>
            <a:headEnd type="none" w="sm" len="sm"/>
            <a:tailEnd type="oval" w="lg" len="lg"/>
          </a:ln>
        </p:spPr>
      </p:sp>
      <p:grpSp>
        <p:nvGrpSpPr>
          <p:cNvPr id="13" name="Group 13"/>
          <p:cNvGrpSpPr/>
          <p:nvPr/>
        </p:nvGrpSpPr>
        <p:grpSpPr>
          <a:xfrm>
            <a:off x="7326548" y="2354396"/>
            <a:ext cx="1537008" cy="1392690"/>
            <a:chOff x="0" y="0"/>
            <a:chExt cx="2550919" cy="2311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013477" y="3052243"/>
            <a:ext cx="1537008" cy="1392690"/>
            <a:chOff x="0" y="0"/>
            <a:chExt cx="2550919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304575" y="4508059"/>
            <a:ext cx="1537008" cy="1392690"/>
            <a:chOff x="0" y="0"/>
            <a:chExt cx="2550919" cy="2311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338653" y="7069704"/>
            <a:ext cx="1537008" cy="1392690"/>
            <a:chOff x="0" y="0"/>
            <a:chExt cx="2550919" cy="2311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325980" y="6047355"/>
            <a:ext cx="1537008" cy="1392690"/>
            <a:chOff x="0" y="0"/>
            <a:chExt cx="2550919" cy="2311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50919" cy="2311400"/>
            </a:xfrm>
            <a:custGeom>
              <a:avLst/>
              <a:gdLst/>
              <a:ahLst/>
              <a:cxnLst/>
              <a:rect l="l" t="t" r="r" b="b"/>
              <a:pathLst>
                <a:path w="2550919" h="2311400">
                  <a:moveTo>
                    <a:pt x="22461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246119" y="2311400"/>
                  </a:lnTo>
                  <a:cubicBezTo>
                    <a:pt x="2415029" y="2311400"/>
                    <a:pt x="2550919" y="2175510"/>
                    <a:pt x="2550919" y="2006600"/>
                  </a:cubicBezTo>
                  <a:lnTo>
                    <a:pt x="2550919" y="304800"/>
                  </a:lnTo>
                  <a:cubicBezTo>
                    <a:pt x="2550919" y="135890"/>
                    <a:pt x="2415029" y="0"/>
                    <a:pt x="2246119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4695120" y="527178"/>
            <a:ext cx="8897760" cy="69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da-DK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Vi arbejder hele tiden på at: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2557" y="2851968"/>
            <a:ext cx="299567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latin typeface="Circe"/>
                <a:ea typeface="Circe"/>
                <a:cs typeface="Circe"/>
                <a:sym typeface="Circe"/>
              </a:rPr>
              <a:t>Tolke forordningen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4995" y="5097127"/>
            <a:ext cx="371064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Specificere nationale krav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2557" y="7440045"/>
            <a:ext cx="49413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Kommunikere ændringer og ny vejledning til sponsorer, forskere m.fl.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46278" y="3349541"/>
            <a:ext cx="5208322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Harmonisere behandling af ansøgninger på tværs af medlemslande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546278" y="6345929"/>
            <a:ext cx="5208322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Udarbejde vejledning og indsamle erfaringer</a:t>
            </a:r>
          </a:p>
        </p:txBody>
      </p:sp>
      <p:pic>
        <p:nvPicPr>
          <p:cNvPr id="40" name="Billede 39">
            <a:extLst>
              <a:ext uri="{FF2B5EF4-FFF2-40B4-BE49-F238E27FC236}">
                <a16:creationId xmlns:a16="http://schemas.microsoft.com/office/drawing/2014/main" id="{1BA64A8F-2AFB-4100-A19D-79133D89D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pic>
        <p:nvPicPr>
          <p:cNvPr id="24" name="Grafik 23" descr="Hoved med tandhjul">
            <a:extLst>
              <a:ext uri="{FF2B5EF4-FFF2-40B4-BE49-F238E27FC236}">
                <a16:creationId xmlns:a16="http://schemas.microsoft.com/office/drawing/2014/main" id="{73ED38C5-D754-4D16-BD5D-FB773085A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2012" y="2593541"/>
            <a:ext cx="914400" cy="914400"/>
          </a:xfrm>
          <a:prstGeom prst="rect">
            <a:avLst/>
          </a:prstGeom>
        </p:spPr>
      </p:pic>
      <p:pic>
        <p:nvPicPr>
          <p:cNvPr id="26" name="Grafik 25" descr="Forbindelser">
            <a:extLst>
              <a:ext uri="{FF2B5EF4-FFF2-40B4-BE49-F238E27FC236}">
                <a16:creationId xmlns:a16="http://schemas.microsoft.com/office/drawing/2014/main" id="{5AFE37E1-BC76-4375-B6A6-8D49211670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25980" y="3291388"/>
            <a:ext cx="914400" cy="914400"/>
          </a:xfrm>
          <a:prstGeom prst="rect">
            <a:avLst/>
          </a:prstGeom>
        </p:spPr>
      </p:pic>
      <p:pic>
        <p:nvPicPr>
          <p:cNvPr id="39" name="Grafik 38" descr="Kundeanmeldelse">
            <a:extLst>
              <a:ext uri="{FF2B5EF4-FFF2-40B4-BE49-F238E27FC236}">
                <a16:creationId xmlns:a16="http://schemas.microsoft.com/office/drawing/2014/main" id="{35BF258A-7278-4D42-9A33-7B75338B6E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58035" y="7314950"/>
            <a:ext cx="914400" cy="914400"/>
          </a:xfrm>
          <a:prstGeom prst="rect">
            <a:avLst/>
          </a:prstGeom>
        </p:spPr>
      </p:pic>
      <p:pic>
        <p:nvPicPr>
          <p:cNvPr id="42" name="Grafik 41" descr="Kort med knappenål">
            <a:extLst>
              <a:ext uri="{FF2B5EF4-FFF2-40B4-BE49-F238E27FC236}">
                <a16:creationId xmlns:a16="http://schemas.microsoft.com/office/drawing/2014/main" id="{1CB7C7ED-E8FF-4434-B58F-405AADD935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15879" y="4686300"/>
            <a:ext cx="914400" cy="914400"/>
          </a:xfrm>
          <a:prstGeom prst="rect">
            <a:avLst/>
          </a:prstGeom>
        </p:spPr>
      </p:pic>
      <p:sp>
        <p:nvSpPr>
          <p:cNvPr id="45" name="Freeform 26">
            <a:extLst>
              <a:ext uri="{FF2B5EF4-FFF2-40B4-BE49-F238E27FC236}">
                <a16:creationId xmlns:a16="http://schemas.microsoft.com/office/drawing/2014/main" id="{F403E6AA-C944-451E-A635-B9F81941FED8}"/>
              </a:ext>
            </a:extLst>
          </p:cNvPr>
          <p:cNvSpPr/>
          <p:nvPr/>
        </p:nvSpPr>
        <p:spPr>
          <a:xfrm>
            <a:off x="10615870" y="6320708"/>
            <a:ext cx="890330" cy="845983"/>
          </a:xfrm>
          <a:custGeom>
            <a:avLst/>
            <a:gdLst/>
            <a:ahLst/>
            <a:cxnLst/>
            <a:rect l="l" t="t" r="r" b="b"/>
            <a:pathLst>
              <a:path w="874091" h="811812">
                <a:moveTo>
                  <a:pt x="0" y="0"/>
                </a:moveTo>
                <a:lnTo>
                  <a:pt x="874090" y="0"/>
                </a:lnTo>
                <a:lnTo>
                  <a:pt x="874090" y="811812"/>
                </a:lnTo>
                <a:lnTo>
                  <a:pt x="0" y="811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duotone>
                <a:prstClr val="black"/>
                <a:srgbClr val="FFFDF5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0">
            <a:extLst>
              <a:ext uri="{FF2B5EF4-FFF2-40B4-BE49-F238E27FC236}">
                <a16:creationId xmlns:a16="http://schemas.microsoft.com/office/drawing/2014/main" id="{B280CCD7-2A9C-469F-802F-51A1A42BE7ED}"/>
              </a:ext>
            </a:extLst>
          </p:cNvPr>
          <p:cNvSpPr txBox="1"/>
          <p:nvPr/>
        </p:nvSpPr>
        <p:spPr>
          <a:xfrm>
            <a:off x="4393467" y="410808"/>
            <a:ext cx="9501066" cy="69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err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Vejledning</a:t>
            </a:r>
            <a:r>
              <a:rPr lang="en-US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 </a:t>
            </a:r>
            <a:r>
              <a:rPr lang="en-US" sz="4200" b="1" err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til</a:t>
            </a:r>
            <a:r>
              <a:rPr lang="en-US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 Part II </a:t>
            </a:r>
            <a:r>
              <a:rPr lang="en-US" sz="4200" b="1" err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af</a:t>
            </a:r>
            <a:r>
              <a:rPr lang="en-US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 </a:t>
            </a:r>
            <a:r>
              <a:rPr lang="en-US" sz="4200" b="1" err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ansøgninger</a:t>
            </a:r>
            <a:endParaRPr lang="en-US" sz="4200" b="1">
              <a:latin typeface="GT Super Display Bold"/>
              <a:ea typeface="GT Super Display Bold"/>
              <a:cs typeface="GT Super Display Bold"/>
              <a:sym typeface="GT Super Display Bold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4AFBAF3-1C25-4757-9B11-FD070DDC4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36CB4D0-BAEC-4521-8246-2CDE7B16D095}"/>
              </a:ext>
            </a:extLst>
          </p:cNvPr>
          <p:cNvSpPr txBox="1"/>
          <p:nvPr/>
        </p:nvSpPr>
        <p:spPr>
          <a:xfrm>
            <a:off x="914400" y="1945438"/>
            <a:ext cx="7467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>
                <a:latin typeface="Circe" panose="020B0604020202020204" charset="0"/>
              </a:rPr>
              <a:t>Supplement til EU-kravene og specificerer de danske krav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Cir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Cir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>
                <a:latin typeface="Circe" panose="020B0604020202020204" charset="0"/>
              </a:rPr>
              <a:t>Vejledning til de Part II aspekter af ansøgningen, hvor der er nationale krav udover kravene i EU-templates/forordningen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Cir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Cir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>
                <a:latin typeface="Circe" panose="020B0604020202020204" charset="0"/>
              </a:rPr>
              <a:t>Vejledning inddelt efter sektionerne i CTIS &gt; Part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Cir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Cir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>
                <a:latin typeface="Circe" panose="020B0604020202020204" charset="0"/>
              </a:rPr>
              <a:t>Hvis EU-templates (</a:t>
            </a:r>
            <a:r>
              <a:rPr lang="da-DK" sz="2400" err="1">
                <a:latin typeface="Circe" panose="020B0604020202020204" charset="0"/>
              </a:rPr>
              <a:t>EudraLex</a:t>
            </a:r>
            <a:r>
              <a:rPr lang="da-DK" sz="2400">
                <a:latin typeface="Circe" panose="020B0604020202020204" charset="0"/>
              </a:rPr>
              <a:t> Vol. 10) ikke anvendes, skal information i templates fremgå af ansøgningsmaterialet på anden 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Cir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Cir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>
                <a:latin typeface="Circe" panose="020B0604020202020204" charset="0"/>
              </a:rPr>
              <a:t>Vejledningen vil løbende blive opdateret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DCFB80E-09C0-4BF7-8CE7-AD31F4A1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943100"/>
            <a:ext cx="11985691" cy="67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55479" y="2723478"/>
            <a:ext cx="2577043" cy="2523565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416311" y="2729012"/>
            <a:ext cx="1518411" cy="145648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353278" y="2729012"/>
            <a:ext cx="1518411" cy="145648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98597" y="4980854"/>
            <a:ext cx="1518411" cy="145648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84795" y="5934898"/>
            <a:ext cx="1518411" cy="14564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77053" y="4980854"/>
            <a:ext cx="1518411" cy="145648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98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6710573" y="3576009"/>
            <a:ext cx="1160011" cy="180757"/>
          </a:xfrm>
          <a:prstGeom prst="line">
            <a:avLst/>
          </a:prstGeom>
          <a:ln w="28575" cap="flat">
            <a:solidFill>
              <a:srgbClr val="156B93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886612" y="4622873"/>
            <a:ext cx="1209230" cy="805470"/>
          </a:xfrm>
          <a:prstGeom prst="line">
            <a:avLst/>
          </a:prstGeom>
          <a:ln w="28575" cap="flat">
            <a:solidFill>
              <a:srgbClr val="156B93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144000" y="5247042"/>
            <a:ext cx="0" cy="916006"/>
          </a:xfrm>
          <a:prstGeom prst="line">
            <a:avLst/>
          </a:prstGeom>
          <a:ln w="28575" cap="flat">
            <a:solidFill>
              <a:srgbClr val="156B93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H="1" flipV="1">
            <a:off x="10151127" y="4654599"/>
            <a:ext cx="1214078" cy="806879"/>
          </a:xfrm>
          <a:prstGeom prst="line">
            <a:avLst/>
          </a:prstGeom>
          <a:ln w="28575" cap="flat">
            <a:solidFill>
              <a:srgbClr val="156B93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H="1">
            <a:off x="10393788" y="3609785"/>
            <a:ext cx="1159822" cy="180728"/>
          </a:xfrm>
          <a:prstGeom prst="line">
            <a:avLst/>
          </a:prstGeom>
          <a:ln w="28575" cap="flat">
            <a:solidFill>
              <a:srgbClr val="156B93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0" name="TextBox 30"/>
          <p:cNvSpPr txBox="1"/>
          <p:nvPr/>
        </p:nvSpPr>
        <p:spPr>
          <a:xfrm>
            <a:off x="4393467" y="410808"/>
            <a:ext cx="9501066" cy="145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da-DK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Vejledning til Part II af ansøgninger </a:t>
            </a:r>
          </a:p>
          <a:p>
            <a:pPr algn="ctr">
              <a:lnSpc>
                <a:spcPts val="5880"/>
              </a:lnSpc>
            </a:pPr>
            <a:r>
              <a:rPr lang="da-DK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– Foreløbigt indhold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2654" y="2724785"/>
            <a:ext cx="42413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latin typeface="Circe"/>
                <a:ea typeface="Circe"/>
                <a:cs typeface="Circe"/>
                <a:sym typeface="Circe"/>
              </a:rPr>
              <a:t>Oplysninger fra patientjournaler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16192" y="2724785"/>
            <a:ext cx="444652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latin typeface="Circe"/>
                <a:ea typeface="Circe"/>
                <a:cs typeface="Circe"/>
                <a:sym typeface="Circe"/>
              </a:rPr>
              <a:t>Udtagning, opbevaring og brug af biologisk materiale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316192" y="5987042"/>
            <a:ext cx="42413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latin typeface="Circe"/>
                <a:ea typeface="Circe"/>
                <a:cs typeface="Circe"/>
                <a:sym typeface="Circe"/>
              </a:rPr>
              <a:t>Genetiske analyser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750942" y="7880469"/>
            <a:ext cx="478766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latin typeface="Circe"/>
                <a:ea typeface="Circe"/>
                <a:cs typeface="Circe"/>
                <a:sym typeface="Circe"/>
              </a:rPr>
              <a:t>Væsentlige helbredsmæssige fund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42482" y="6003943"/>
            <a:ext cx="424132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da-DK" sz="2400">
                <a:latin typeface="Circe"/>
                <a:ea typeface="Circe"/>
                <a:cs typeface="Circe"/>
                <a:sym typeface="Circe"/>
              </a:rPr>
              <a:t>Beskyttelse af persondata</a:t>
            </a:r>
          </a:p>
        </p:txBody>
      </p:sp>
      <p:pic>
        <p:nvPicPr>
          <p:cNvPr id="42" name="Billede 41">
            <a:extLst>
              <a:ext uri="{FF2B5EF4-FFF2-40B4-BE49-F238E27FC236}">
                <a16:creationId xmlns:a16="http://schemas.microsoft.com/office/drawing/2014/main" id="{073041A9-A0FE-45A0-9F8F-5DBEC5F0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C7FAEE30-2ED5-416B-97FA-E7DBF1C65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D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8023" y="6192538"/>
            <a:ext cx="931954" cy="931954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B899815B-1513-41D5-B1F6-A379D7BBD8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3535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65347" y="2923558"/>
            <a:ext cx="1083853" cy="1080466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0A4E65D3-36C4-44FF-B58D-3B63EA977A8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3535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68064" y="5244679"/>
            <a:ext cx="1285049" cy="963787"/>
          </a:xfrm>
          <a:prstGeom prst="rect">
            <a:avLst/>
          </a:prstGeom>
        </p:spPr>
      </p:pic>
      <p:pic>
        <p:nvPicPr>
          <p:cNvPr id="43" name="Billede 42">
            <a:extLst>
              <a:ext uri="{FF2B5EF4-FFF2-40B4-BE49-F238E27FC236}">
                <a16:creationId xmlns:a16="http://schemas.microsoft.com/office/drawing/2014/main" id="{975672E9-FD4F-4CA7-910D-9357AF25AE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53535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67400" y="5347670"/>
            <a:ext cx="1153377" cy="862630"/>
          </a:xfrm>
          <a:prstGeom prst="rect">
            <a:avLst/>
          </a:prstGeom>
        </p:spPr>
      </p:pic>
      <p:pic>
        <p:nvPicPr>
          <p:cNvPr id="45" name="Billede 44">
            <a:extLst>
              <a:ext uri="{FF2B5EF4-FFF2-40B4-BE49-F238E27FC236}">
                <a16:creationId xmlns:a16="http://schemas.microsoft.com/office/drawing/2014/main" id="{2943D407-C0D0-4E27-B558-A893771C891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156B9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2283" y="2876195"/>
            <a:ext cx="1449086" cy="1086815"/>
          </a:xfrm>
          <a:prstGeom prst="rect">
            <a:avLst/>
          </a:prstGeom>
        </p:spPr>
      </p:pic>
      <p:pic>
        <p:nvPicPr>
          <p:cNvPr id="47" name="Billede 46">
            <a:extLst>
              <a:ext uri="{FF2B5EF4-FFF2-40B4-BE49-F238E27FC236}">
                <a16:creationId xmlns:a16="http://schemas.microsoft.com/office/drawing/2014/main" id="{8C4BBF3E-6E04-46EB-90B6-77C802938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2448" y="3220519"/>
            <a:ext cx="1979976" cy="14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6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6">
            <a:extLst>
              <a:ext uri="{FF2B5EF4-FFF2-40B4-BE49-F238E27FC236}">
                <a16:creationId xmlns:a16="http://schemas.microsoft.com/office/drawing/2014/main" id="{9AA2B3C7-6A8A-4930-ADBF-94731E6DBA6B}"/>
              </a:ext>
            </a:extLst>
          </p:cNvPr>
          <p:cNvSpPr/>
          <p:nvPr/>
        </p:nvSpPr>
        <p:spPr>
          <a:xfrm>
            <a:off x="12344400" y="1799863"/>
            <a:ext cx="2708073" cy="2142763"/>
          </a:xfrm>
          <a:custGeom>
            <a:avLst/>
            <a:gdLst/>
            <a:ahLst/>
            <a:cxnLst/>
            <a:rect l="l" t="t" r="r" b="b"/>
            <a:pathLst>
              <a:path w="2708073" h="2142763">
                <a:moveTo>
                  <a:pt x="0" y="0"/>
                </a:moveTo>
                <a:lnTo>
                  <a:pt x="2708073" y="0"/>
                </a:lnTo>
                <a:lnTo>
                  <a:pt x="2708073" y="2142763"/>
                </a:lnTo>
                <a:lnTo>
                  <a:pt x="0" y="214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ACDE44F5-3AD7-4FD0-8C8B-830B49D358F3}"/>
              </a:ext>
            </a:extLst>
          </p:cNvPr>
          <p:cNvSpPr/>
          <p:nvPr/>
        </p:nvSpPr>
        <p:spPr>
          <a:xfrm>
            <a:off x="1025727" y="1790700"/>
            <a:ext cx="2708073" cy="2142763"/>
          </a:xfrm>
          <a:custGeom>
            <a:avLst/>
            <a:gdLst/>
            <a:ahLst/>
            <a:cxnLst/>
            <a:rect l="l" t="t" r="r" b="b"/>
            <a:pathLst>
              <a:path w="2708073" h="2142763">
                <a:moveTo>
                  <a:pt x="0" y="0"/>
                </a:moveTo>
                <a:lnTo>
                  <a:pt x="2708073" y="0"/>
                </a:lnTo>
                <a:lnTo>
                  <a:pt x="2708073" y="2142763"/>
                </a:lnTo>
                <a:lnTo>
                  <a:pt x="0" y="2142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733800" y="1790700"/>
            <a:ext cx="2708073" cy="2142763"/>
          </a:xfrm>
          <a:custGeom>
            <a:avLst/>
            <a:gdLst/>
            <a:ahLst/>
            <a:cxnLst/>
            <a:rect l="l" t="t" r="r" b="b"/>
            <a:pathLst>
              <a:path w="2708073" h="2142763">
                <a:moveTo>
                  <a:pt x="0" y="0"/>
                </a:moveTo>
                <a:lnTo>
                  <a:pt x="2708073" y="0"/>
                </a:lnTo>
                <a:lnTo>
                  <a:pt x="2708073" y="2142763"/>
                </a:lnTo>
                <a:lnTo>
                  <a:pt x="0" y="2142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122727" y="1799863"/>
            <a:ext cx="2708073" cy="2142763"/>
          </a:xfrm>
          <a:custGeom>
            <a:avLst/>
            <a:gdLst/>
            <a:ahLst/>
            <a:cxnLst/>
            <a:rect l="l" t="t" r="r" b="b"/>
            <a:pathLst>
              <a:path w="2708073" h="2142763">
                <a:moveTo>
                  <a:pt x="0" y="0"/>
                </a:moveTo>
                <a:lnTo>
                  <a:pt x="2708073" y="0"/>
                </a:lnTo>
                <a:lnTo>
                  <a:pt x="2708073" y="2142763"/>
                </a:lnTo>
                <a:lnTo>
                  <a:pt x="0" y="214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36E8608C-47DA-47A0-AFDC-88D0E99F37B8}"/>
              </a:ext>
            </a:extLst>
          </p:cNvPr>
          <p:cNvSpPr/>
          <p:nvPr/>
        </p:nvSpPr>
        <p:spPr>
          <a:xfrm>
            <a:off x="6553200" y="1799863"/>
            <a:ext cx="2708073" cy="2142763"/>
          </a:xfrm>
          <a:custGeom>
            <a:avLst/>
            <a:gdLst/>
            <a:ahLst/>
            <a:cxnLst/>
            <a:rect l="l" t="t" r="r" b="b"/>
            <a:pathLst>
              <a:path w="2708073" h="2142763">
                <a:moveTo>
                  <a:pt x="0" y="0"/>
                </a:moveTo>
                <a:lnTo>
                  <a:pt x="2708073" y="0"/>
                </a:lnTo>
                <a:lnTo>
                  <a:pt x="2708073" y="2142763"/>
                </a:lnTo>
                <a:lnTo>
                  <a:pt x="0" y="2142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55010EFB-259A-433E-85E3-BBA805CE917B}"/>
              </a:ext>
            </a:extLst>
          </p:cNvPr>
          <p:cNvSpPr/>
          <p:nvPr/>
        </p:nvSpPr>
        <p:spPr>
          <a:xfrm>
            <a:off x="9448800" y="1799863"/>
            <a:ext cx="2708073" cy="2142763"/>
          </a:xfrm>
          <a:custGeom>
            <a:avLst/>
            <a:gdLst/>
            <a:ahLst/>
            <a:cxnLst/>
            <a:rect l="l" t="t" r="r" b="b"/>
            <a:pathLst>
              <a:path w="2708073" h="2142763">
                <a:moveTo>
                  <a:pt x="0" y="0"/>
                </a:moveTo>
                <a:lnTo>
                  <a:pt x="2708073" y="0"/>
                </a:lnTo>
                <a:lnTo>
                  <a:pt x="2708073" y="2142763"/>
                </a:lnTo>
                <a:lnTo>
                  <a:pt x="0" y="2142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AutoShape 7"/>
          <p:cNvSpPr/>
          <p:nvPr/>
        </p:nvSpPr>
        <p:spPr>
          <a:xfrm>
            <a:off x="2098328" y="2820380"/>
            <a:ext cx="13021705" cy="28575"/>
          </a:xfrm>
          <a:prstGeom prst="line">
            <a:avLst/>
          </a:prstGeom>
          <a:ln w="28575" cap="flat">
            <a:solidFill>
              <a:srgbClr val="535353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028700" y="2287525"/>
            <a:ext cx="2139276" cy="1068666"/>
            <a:chOff x="0" y="0"/>
            <a:chExt cx="5740400" cy="28675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40400" cy="2867593"/>
            </a:xfrm>
            <a:custGeom>
              <a:avLst/>
              <a:gdLst/>
              <a:ahLst/>
              <a:cxnLst/>
              <a:rect l="l" t="t" r="r" b="b"/>
              <a:pathLst>
                <a:path w="5740400" h="2867593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562793"/>
                  </a:lnTo>
                  <a:cubicBezTo>
                    <a:pt x="0" y="2731703"/>
                    <a:pt x="135890" y="2867593"/>
                    <a:pt x="304800" y="2867593"/>
                  </a:cubicBezTo>
                  <a:lnTo>
                    <a:pt x="5435600" y="2867593"/>
                  </a:lnTo>
                  <a:cubicBezTo>
                    <a:pt x="5604510" y="2867593"/>
                    <a:pt x="5740400" y="2731703"/>
                    <a:pt x="5740400" y="2562793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733800" y="2287525"/>
            <a:ext cx="2139276" cy="1068666"/>
            <a:chOff x="0" y="0"/>
            <a:chExt cx="5740400" cy="28675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40400" cy="2867593"/>
            </a:xfrm>
            <a:custGeom>
              <a:avLst/>
              <a:gdLst/>
              <a:ahLst/>
              <a:cxnLst/>
              <a:rect l="l" t="t" r="r" b="b"/>
              <a:pathLst>
                <a:path w="5740400" h="2867593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562793"/>
                  </a:lnTo>
                  <a:cubicBezTo>
                    <a:pt x="0" y="2731703"/>
                    <a:pt x="135890" y="2867593"/>
                    <a:pt x="304800" y="2867593"/>
                  </a:cubicBezTo>
                  <a:lnTo>
                    <a:pt x="5435600" y="2867593"/>
                  </a:lnTo>
                  <a:cubicBezTo>
                    <a:pt x="5604510" y="2867593"/>
                    <a:pt x="5740400" y="2731703"/>
                    <a:pt x="5740400" y="2562793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553200" y="2287525"/>
            <a:ext cx="2139276" cy="1068666"/>
            <a:chOff x="0" y="0"/>
            <a:chExt cx="5740400" cy="28675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40400" cy="2867593"/>
            </a:xfrm>
            <a:custGeom>
              <a:avLst/>
              <a:gdLst/>
              <a:ahLst/>
              <a:cxnLst/>
              <a:rect l="l" t="t" r="r" b="b"/>
              <a:pathLst>
                <a:path w="5740400" h="2867593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562793"/>
                  </a:lnTo>
                  <a:cubicBezTo>
                    <a:pt x="0" y="2731703"/>
                    <a:pt x="135890" y="2867593"/>
                    <a:pt x="304800" y="2867593"/>
                  </a:cubicBezTo>
                  <a:lnTo>
                    <a:pt x="5435600" y="2867593"/>
                  </a:lnTo>
                  <a:cubicBezTo>
                    <a:pt x="5604510" y="2867593"/>
                    <a:pt x="5740400" y="2731703"/>
                    <a:pt x="5740400" y="2562793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443124" y="2287525"/>
            <a:ext cx="2139276" cy="1068666"/>
            <a:chOff x="0" y="0"/>
            <a:chExt cx="5740400" cy="2867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40400" cy="2867593"/>
            </a:xfrm>
            <a:custGeom>
              <a:avLst/>
              <a:gdLst/>
              <a:ahLst/>
              <a:cxnLst/>
              <a:rect l="l" t="t" r="r" b="b"/>
              <a:pathLst>
                <a:path w="5740400" h="2867593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562793"/>
                  </a:lnTo>
                  <a:cubicBezTo>
                    <a:pt x="0" y="2731703"/>
                    <a:pt x="135890" y="2867593"/>
                    <a:pt x="304800" y="2867593"/>
                  </a:cubicBezTo>
                  <a:lnTo>
                    <a:pt x="5435600" y="2867593"/>
                  </a:lnTo>
                  <a:cubicBezTo>
                    <a:pt x="5604510" y="2867593"/>
                    <a:pt x="5740400" y="2731703"/>
                    <a:pt x="5740400" y="2562793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156B9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120024" y="2287525"/>
            <a:ext cx="2139276" cy="1068666"/>
            <a:chOff x="0" y="0"/>
            <a:chExt cx="5740400" cy="2867593"/>
          </a:xfrm>
          <a:solidFill>
            <a:srgbClr val="535353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40400" cy="2867593"/>
            </a:xfrm>
            <a:custGeom>
              <a:avLst/>
              <a:gdLst/>
              <a:ahLst/>
              <a:cxnLst/>
              <a:rect l="l" t="t" r="r" b="b"/>
              <a:pathLst>
                <a:path w="5740400" h="2867593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562793"/>
                  </a:lnTo>
                  <a:cubicBezTo>
                    <a:pt x="0" y="2731703"/>
                    <a:pt x="135890" y="2867593"/>
                    <a:pt x="304800" y="2867593"/>
                  </a:cubicBezTo>
                  <a:lnTo>
                    <a:pt x="5435600" y="2867593"/>
                  </a:lnTo>
                  <a:cubicBezTo>
                    <a:pt x="5604510" y="2867593"/>
                    <a:pt x="5740400" y="2731703"/>
                    <a:pt x="5740400" y="2562793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TextBox 23"/>
          <p:cNvSpPr txBox="1"/>
          <p:nvPr/>
        </p:nvSpPr>
        <p:spPr>
          <a:xfrm>
            <a:off x="3167976" y="410808"/>
            <a:ext cx="11952049" cy="69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da-DK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Nye samtykkeblanketter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55934" y="3935994"/>
            <a:ext cx="6503365" cy="4939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sz="2400">
                <a:latin typeface="Circe"/>
                <a:ea typeface="Circe"/>
                <a:cs typeface="Circe"/>
                <a:sym typeface="Circe"/>
              </a:rPr>
              <a:t>Fortrykte blanketter til lægemiddelforsøg:</a:t>
            </a:r>
          </a:p>
          <a:p>
            <a:pPr marL="800100" lvl="2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sz="2200">
                <a:latin typeface="Circe"/>
                <a:ea typeface="Circe"/>
                <a:cs typeface="Circe"/>
                <a:sym typeface="Circe"/>
              </a:rPr>
              <a:t>4 samtykkeblanketter</a:t>
            </a:r>
          </a:p>
          <a:p>
            <a:pPr marL="800100" lvl="2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sz="2200">
                <a:latin typeface="Circe"/>
                <a:ea typeface="Circe"/>
                <a:cs typeface="Circe"/>
                <a:sym typeface="Circe"/>
              </a:rPr>
              <a:t>Tillæg vedr. retten til ikke-viden</a:t>
            </a:r>
          </a:p>
          <a:p>
            <a:pPr marL="800100" lvl="2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sz="2200">
                <a:latin typeface="Circe"/>
                <a:ea typeface="Circe"/>
                <a:cs typeface="Circe"/>
                <a:sym typeface="Circe"/>
              </a:rPr>
              <a:t>Fuldmagt til forældremyndighedsindehaver</a:t>
            </a: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a-DK" sz="2400">
              <a:latin typeface="Circe"/>
              <a:ea typeface="Circe"/>
              <a:cs typeface="Circe"/>
              <a:sym typeface="Circe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Accepteres af VMK uden bemærkninger</a:t>
            </a: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a-DK" sz="2400">
              <a:latin typeface="Circe"/>
              <a:ea typeface="Circe"/>
              <a:cs typeface="Circe"/>
              <a:sym typeface="Circe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323232"/>
                </a:solidFill>
                <a:latin typeface="Circe"/>
                <a:ea typeface="Circe"/>
                <a:cs typeface="Circe"/>
                <a:sym typeface="Circe"/>
              </a:rPr>
              <a:t>Inkorporerer gældende ret for tilbagemelding af væsentlige helbredsmæssige fund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0E742B97-80C4-441E-BD15-15E4B8AA17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grpSp>
        <p:nvGrpSpPr>
          <p:cNvPr id="37" name="Group 16">
            <a:extLst>
              <a:ext uri="{FF2B5EF4-FFF2-40B4-BE49-F238E27FC236}">
                <a16:creationId xmlns:a16="http://schemas.microsoft.com/office/drawing/2014/main" id="{1B3D85DD-84A1-413C-8BC1-1C6F84DCA417}"/>
              </a:ext>
            </a:extLst>
          </p:cNvPr>
          <p:cNvGrpSpPr/>
          <p:nvPr/>
        </p:nvGrpSpPr>
        <p:grpSpPr>
          <a:xfrm>
            <a:off x="12338724" y="2314622"/>
            <a:ext cx="2139276" cy="1068666"/>
            <a:chOff x="0" y="0"/>
            <a:chExt cx="5740400" cy="2867593"/>
          </a:xfrm>
          <a:solidFill>
            <a:srgbClr val="FFE984"/>
          </a:solidFill>
        </p:grpSpPr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373E38BB-53D4-4E6D-8E62-475636D71BB5}"/>
                </a:ext>
              </a:extLst>
            </p:cNvPr>
            <p:cNvSpPr/>
            <p:nvPr/>
          </p:nvSpPr>
          <p:spPr>
            <a:xfrm>
              <a:off x="0" y="0"/>
              <a:ext cx="5740400" cy="2867593"/>
            </a:xfrm>
            <a:custGeom>
              <a:avLst/>
              <a:gdLst/>
              <a:ahLst/>
              <a:cxnLst/>
              <a:rect l="l" t="t" r="r" b="b"/>
              <a:pathLst>
                <a:path w="5740400" h="2867593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562793"/>
                  </a:lnTo>
                  <a:cubicBezTo>
                    <a:pt x="0" y="2731703"/>
                    <a:pt x="135890" y="2867593"/>
                    <a:pt x="304800" y="2867593"/>
                  </a:cubicBezTo>
                  <a:lnTo>
                    <a:pt x="5435600" y="2867593"/>
                  </a:lnTo>
                  <a:cubicBezTo>
                    <a:pt x="5604510" y="2867593"/>
                    <a:pt x="5740400" y="2731703"/>
                    <a:pt x="5740400" y="2562793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Grafik 3" descr="Hoved med tandhjul">
            <a:extLst>
              <a:ext uri="{FF2B5EF4-FFF2-40B4-BE49-F238E27FC236}">
                <a16:creationId xmlns:a16="http://schemas.microsoft.com/office/drawing/2014/main" id="{8003D654-E539-4777-B282-7A3C69F6D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8434" y="2363180"/>
            <a:ext cx="914400" cy="914400"/>
          </a:xfrm>
          <a:prstGeom prst="rect">
            <a:avLst/>
          </a:prstGeom>
        </p:spPr>
      </p:pic>
      <p:pic>
        <p:nvPicPr>
          <p:cNvPr id="18" name="Grafik 17" descr="Mand med baby">
            <a:extLst>
              <a:ext uri="{FF2B5EF4-FFF2-40B4-BE49-F238E27FC236}">
                <a16:creationId xmlns:a16="http://schemas.microsoft.com/office/drawing/2014/main" id="{50C5DD48-DA18-4115-96DB-FA31A99CE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46238" y="2389460"/>
            <a:ext cx="914400" cy="914400"/>
          </a:xfrm>
          <a:prstGeom prst="rect">
            <a:avLst/>
          </a:prstGeom>
        </p:spPr>
      </p:pic>
      <p:pic>
        <p:nvPicPr>
          <p:cNvPr id="20" name="Grafik 19" descr="Børn">
            <a:extLst>
              <a:ext uri="{FF2B5EF4-FFF2-40B4-BE49-F238E27FC236}">
                <a16:creationId xmlns:a16="http://schemas.microsoft.com/office/drawing/2014/main" id="{D9071C3C-27F1-455C-A9C7-86F8EC35BF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07697" y="2226219"/>
            <a:ext cx="1240881" cy="1240881"/>
          </a:xfrm>
          <a:prstGeom prst="rect">
            <a:avLst/>
          </a:prstGeom>
        </p:spPr>
      </p:pic>
      <p:pic>
        <p:nvPicPr>
          <p:cNvPr id="40" name="Grafik 39" descr="Ambulance">
            <a:extLst>
              <a:ext uri="{FF2B5EF4-FFF2-40B4-BE49-F238E27FC236}">
                <a16:creationId xmlns:a16="http://schemas.microsoft.com/office/drawing/2014/main" id="{44FEC7D9-ED40-4B38-ABF3-4ECF2C9CC6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17611" y="2220768"/>
            <a:ext cx="1206969" cy="1206969"/>
          </a:xfrm>
          <a:prstGeom prst="rect">
            <a:avLst/>
          </a:prstGeom>
        </p:spPr>
      </p:pic>
      <p:pic>
        <p:nvPicPr>
          <p:cNvPr id="45" name="Grafik 44" descr="Kontrakt">
            <a:extLst>
              <a:ext uri="{FF2B5EF4-FFF2-40B4-BE49-F238E27FC236}">
                <a16:creationId xmlns:a16="http://schemas.microsoft.com/office/drawing/2014/main" id="{7084898F-9BD3-4D14-82CF-7936B62540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735166" y="2371794"/>
            <a:ext cx="914400" cy="914400"/>
          </a:xfrm>
          <a:prstGeom prst="rect">
            <a:avLst/>
          </a:prstGeom>
        </p:spPr>
      </p:pic>
      <p:pic>
        <p:nvPicPr>
          <p:cNvPr id="56" name="Grafik 55" descr="Forbudt-skilt">
            <a:extLst>
              <a:ext uri="{FF2B5EF4-FFF2-40B4-BE49-F238E27FC236}">
                <a16:creationId xmlns:a16="http://schemas.microsoft.com/office/drawing/2014/main" id="{A2BE92EE-1F46-40FA-9448-EC4EC3A552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319964" y="2389459"/>
            <a:ext cx="914400" cy="914400"/>
          </a:xfrm>
          <a:prstGeom prst="rect">
            <a:avLst/>
          </a:prstGeom>
        </p:spPr>
      </p:pic>
      <p:pic>
        <p:nvPicPr>
          <p:cNvPr id="58" name="Grafik 57" descr="Papirclips">
            <a:extLst>
              <a:ext uri="{FF2B5EF4-FFF2-40B4-BE49-F238E27FC236}">
                <a16:creationId xmlns:a16="http://schemas.microsoft.com/office/drawing/2014/main" id="{F2E9F5C1-610C-4804-B76E-A91D9CF9F0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493962" y="2389459"/>
            <a:ext cx="914400" cy="914400"/>
          </a:xfrm>
          <a:prstGeom prst="rect">
            <a:avLst/>
          </a:prstGeom>
        </p:spPr>
      </p:pic>
      <p:pic>
        <p:nvPicPr>
          <p:cNvPr id="59" name="Billede 58">
            <a:extLst>
              <a:ext uri="{FF2B5EF4-FFF2-40B4-BE49-F238E27FC236}">
                <a16:creationId xmlns:a16="http://schemas.microsoft.com/office/drawing/2014/main" id="{845557D8-AB9B-4BF1-BB46-12E1F5688D6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279" y="3882701"/>
            <a:ext cx="8240994" cy="77377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14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0">
            <a:extLst>
              <a:ext uri="{FF2B5EF4-FFF2-40B4-BE49-F238E27FC236}">
                <a16:creationId xmlns:a16="http://schemas.microsoft.com/office/drawing/2014/main" id="{0EA3A33C-0453-4A79-A82F-FAE5C2E687D3}"/>
              </a:ext>
            </a:extLst>
          </p:cNvPr>
          <p:cNvSpPr txBox="1"/>
          <p:nvPr/>
        </p:nvSpPr>
        <p:spPr>
          <a:xfrm>
            <a:off x="4393467" y="410808"/>
            <a:ext cx="9501066" cy="69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da-DK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Anden vejledning og hjælp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CBC1232-5574-44E9-B2AD-44F593024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0538AB2-BB53-4310-813C-3C6BB7618CAD}"/>
              </a:ext>
            </a:extLst>
          </p:cNvPr>
          <p:cNvSpPr txBox="1">
            <a:spLocks/>
          </p:cNvSpPr>
          <p:nvPr/>
        </p:nvSpPr>
        <p:spPr>
          <a:xfrm>
            <a:off x="762000" y="1866900"/>
            <a:ext cx="16342870" cy="714346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2800" err="1">
                <a:latin typeface="Circe" panose="020B0604020202020204" charset="0"/>
              </a:rPr>
              <a:t>VMKs</a:t>
            </a:r>
            <a:r>
              <a:rPr lang="da-DK" sz="2800">
                <a:latin typeface="Circe" panose="020B0604020202020204" charset="0"/>
              </a:rPr>
              <a:t> egen CTR/CTIS </a:t>
            </a:r>
            <a:r>
              <a:rPr lang="da-DK" sz="2800">
                <a:latin typeface="Circe" panose="020B0604020202020204" charset="0"/>
                <a:hlinkClick r:id="rId4"/>
              </a:rPr>
              <a:t>Q&amp;A</a:t>
            </a: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2800">
                <a:latin typeface="Circe" panose="020B0604020202020204" charset="0"/>
              </a:rPr>
              <a:t>GCP-enhederne: bl.a. </a:t>
            </a:r>
            <a:r>
              <a:rPr lang="da-DK" sz="2800">
                <a:latin typeface="Circe" panose="020B0604020202020204" charset="0"/>
                <a:hlinkClick r:id="rId5"/>
              </a:rPr>
              <a:t>oversigt over ansøgningsprocessen</a:t>
            </a:r>
            <a:r>
              <a:rPr lang="da-DK" sz="2800">
                <a:latin typeface="Circe" panose="020B0604020202020204" charset="0"/>
              </a:rPr>
              <a:t> og </a:t>
            </a:r>
            <a:r>
              <a:rPr lang="da-DK" sz="2800">
                <a:latin typeface="Circe" panose="020B0604020202020204" charset="0"/>
                <a:hlinkClick r:id="rId6"/>
              </a:rPr>
              <a:t>CTIS vejledning</a:t>
            </a:r>
            <a:r>
              <a:rPr lang="da-DK" sz="2800">
                <a:latin typeface="Circe" panose="020B0604020202020204" charset="0"/>
              </a:rPr>
              <a:t> til offentlige sponsorer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sz="2800">
                <a:latin typeface="Circe" panose="020B0604020202020204" charset="0"/>
              </a:rPr>
              <a:t>Europæiske templates til Part II dokumenter på </a:t>
            </a:r>
            <a:r>
              <a:rPr lang="da-DK" sz="2800" err="1">
                <a:latin typeface="Circe" panose="020B0604020202020204" charset="0"/>
                <a:hlinkClick r:id="rId7"/>
              </a:rPr>
              <a:t>EudraLex</a:t>
            </a:r>
            <a:r>
              <a:rPr lang="da-DK" sz="2800">
                <a:latin typeface="Circe" panose="020B0604020202020204" charset="0"/>
              </a:rPr>
              <a:t> bliver løbende opdateret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2400">
                <a:latin typeface="Circe" panose="020B0604020202020204" charset="0"/>
              </a:rPr>
              <a:t>Pågår et stort arbejde i </a:t>
            </a:r>
            <a:r>
              <a:rPr lang="da-DK" sz="2400" err="1">
                <a:latin typeface="Circe" panose="020B0604020202020204" charset="0"/>
              </a:rPr>
              <a:t>MedEthicsEU</a:t>
            </a:r>
            <a:r>
              <a:rPr lang="da-DK" sz="2400">
                <a:latin typeface="Circe" panose="020B0604020202020204" charset="0"/>
              </a:rPr>
              <a:t> med at få opdateret templaten for rekruttering og indhentelse af informeret samtykke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2800">
                <a:latin typeface="Circe" panose="020B0604020202020204" charset="0"/>
              </a:rPr>
              <a:t>EU-Kommissionens </a:t>
            </a:r>
            <a:r>
              <a:rPr lang="da-DK" sz="2800" err="1">
                <a:latin typeface="Circe" panose="020B0604020202020204" charset="0"/>
                <a:hlinkClick r:id="rId8"/>
              </a:rPr>
              <a:t>quick</a:t>
            </a:r>
            <a:r>
              <a:rPr lang="da-DK" sz="2800">
                <a:latin typeface="Circe" panose="020B0604020202020204" charset="0"/>
                <a:hlinkClick r:id="rId8"/>
              </a:rPr>
              <a:t> guide</a:t>
            </a:r>
            <a:r>
              <a:rPr lang="da-DK" sz="2800">
                <a:latin typeface="Circe" panose="020B0604020202020204" charset="0"/>
              </a:rPr>
              <a:t> for sponsorer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2800">
                <a:latin typeface="Circe" panose="020B0604020202020204" charset="0"/>
              </a:rPr>
              <a:t>EU-Kommissionens CTR </a:t>
            </a:r>
            <a:r>
              <a:rPr lang="da-DK" sz="2800">
                <a:latin typeface="Circe" panose="020B0604020202020204" charset="0"/>
                <a:hlinkClick r:id="rId9"/>
              </a:rPr>
              <a:t>Q&amp;A</a:t>
            </a:r>
            <a:r>
              <a:rPr lang="da-DK" sz="2800">
                <a:latin typeface="Circe" panose="020B0604020202020204" charset="0"/>
              </a:rPr>
              <a:t> bliver løbende opdateret med uddybning og specificering af forordningen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2800">
                <a:latin typeface="Circe" panose="020B0604020202020204" charset="0"/>
              </a:rPr>
              <a:t>CTCG </a:t>
            </a:r>
            <a:r>
              <a:rPr lang="da-DK" sz="2800">
                <a:latin typeface="Circe" panose="020B0604020202020204" charset="0"/>
                <a:hlinkClick r:id="rId10"/>
              </a:rPr>
              <a:t>templates</a:t>
            </a:r>
            <a:r>
              <a:rPr lang="da-DK" sz="2800">
                <a:latin typeface="Circe" panose="020B0604020202020204" charset="0"/>
              </a:rPr>
              <a:t> til cover letter og </a:t>
            </a:r>
            <a:r>
              <a:rPr lang="da-DK" sz="2800" err="1">
                <a:latin typeface="Circe" panose="020B0604020202020204" charset="0"/>
              </a:rPr>
              <a:t>modification</a:t>
            </a:r>
            <a:r>
              <a:rPr lang="da-DK" sz="2800">
                <a:latin typeface="Circe" panose="020B0604020202020204" charset="0"/>
              </a:rPr>
              <a:t> </a:t>
            </a:r>
            <a:r>
              <a:rPr lang="da-DK" sz="2800" err="1">
                <a:latin typeface="Circe" panose="020B0604020202020204" charset="0"/>
              </a:rPr>
              <a:t>description</a:t>
            </a: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2800">
                <a:latin typeface="Circe" panose="020B0604020202020204" charset="0"/>
              </a:rPr>
              <a:t>Protokol-template på </a:t>
            </a:r>
            <a:r>
              <a:rPr lang="da-DK" sz="2800" err="1">
                <a:latin typeface="Circe" panose="020B0604020202020204" charset="0"/>
              </a:rPr>
              <a:t>LMSTs</a:t>
            </a:r>
            <a:r>
              <a:rPr lang="da-DK" sz="2800">
                <a:latin typeface="Circe" panose="020B0604020202020204" charset="0"/>
              </a:rPr>
              <a:t> </a:t>
            </a:r>
            <a:r>
              <a:rPr lang="da-DK" sz="2800">
                <a:latin typeface="Circe" panose="020B0604020202020204" charset="0"/>
                <a:hlinkClick r:id="rId11"/>
              </a:rPr>
              <a:t>hjemmeside</a:t>
            </a: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a-DK" sz="2800">
              <a:latin typeface="Circe" panose="020B060402020202020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2800">
                <a:latin typeface="Circe" panose="020B0604020202020204" charset="0"/>
              </a:rPr>
              <a:t>EU-forordningen (CTR), </a:t>
            </a:r>
            <a:r>
              <a:rPr lang="da-DK" sz="2800" err="1">
                <a:latin typeface="Circe" panose="020B0604020202020204" charset="0"/>
                <a:hlinkClick r:id="rId12"/>
              </a:rPr>
              <a:t>Annex</a:t>
            </a:r>
            <a:r>
              <a:rPr lang="da-DK" sz="2800">
                <a:latin typeface="Circe" panose="020B0604020202020204" charset="0"/>
                <a:hlinkClick r:id="rId12"/>
              </a:rPr>
              <a:t> I</a:t>
            </a:r>
            <a:r>
              <a:rPr lang="da-DK" sz="2800">
                <a:latin typeface="Circe" panose="020B0604020202020204" charset="0"/>
              </a:rPr>
              <a:t> + supplerende </a:t>
            </a:r>
            <a:r>
              <a:rPr lang="da-DK" sz="2800">
                <a:latin typeface="Circe" panose="020B0604020202020204" charset="0"/>
                <a:hlinkClick r:id="rId13"/>
              </a:rPr>
              <a:t>dansk lovgivning</a:t>
            </a:r>
            <a:endParaRPr lang="da-DK" sz="2800">
              <a:latin typeface="Cir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5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C59284-DDB1-48C3-8362-1D4596143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10368"/>
            <a:ext cx="2042877" cy="862391"/>
          </a:xfrm>
          <a:prstGeom prst="rect">
            <a:avLst/>
          </a:prstGeom>
        </p:spPr>
      </p:pic>
      <p:sp>
        <p:nvSpPr>
          <p:cNvPr id="5" name="TextBox 30">
            <a:extLst>
              <a:ext uri="{FF2B5EF4-FFF2-40B4-BE49-F238E27FC236}">
                <a16:creationId xmlns:a16="http://schemas.microsoft.com/office/drawing/2014/main" id="{9040876E-688A-4856-B874-B919EF7A4629}"/>
              </a:ext>
            </a:extLst>
          </p:cNvPr>
          <p:cNvSpPr txBox="1"/>
          <p:nvPr/>
        </p:nvSpPr>
        <p:spPr>
          <a:xfrm>
            <a:off x="3251304" y="410808"/>
            <a:ext cx="11785393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da-DK" sz="4200" b="1">
                <a:latin typeface="GT Super Display Bold"/>
                <a:ea typeface="GT Super Display Bold"/>
                <a:cs typeface="GT Super Display Bold"/>
                <a:sym typeface="GT Super Display Bold"/>
              </a:rPr>
              <a:t>EU-samarbejde og feedback fra stakeholders er essentielt for at skabe god vejledning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29F72DD-D2DE-453A-9B4F-491D23F75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057060"/>
              </p:ext>
            </p:extLst>
          </p:nvPr>
        </p:nvGraphicFramePr>
        <p:xfrm>
          <a:off x="3048000" y="2628900"/>
          <a:ext cx="128016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670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054F07C8-FEF0-4EE4-813E-8263429E978E}"/>
              </a:ext>
            </a:extLst>
          </p:cNvPr>
          <p:cNvSpPr txBox="1"/>
          <p:nvPr/>
        </p:nvSpPr>
        <p:spPr>
          <a:xfrm>
            <a:off x="1981200" y="431165"/>
            <a:ext cx="143256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200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Hvordan</a:t>
            </a:r>
            <a:r>
              <a:rPr lang="en-US" sz="420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</a:t>
            </a:r>
            <a:r>
              <a:rPr lang="en-US" sz="4200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sikres</a:t>
            </a:r>
            <a:r>
              <a:rPr lang="en-US" sz="420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mere EU-</a:t>
            </a:r>
            <a:r>
              <a:rPr lang="en-US" sz="4200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koordinering</a:t>
            </a:r>
            <a:r>
              <a:rPr lang="en-US" sz="420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for </a:t>
            </a:r>
            <a:r>
              <a:rPr lang="en-US" sz="4200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etiske</a:t>
            </a:r>
            <a:r>
              <a:rPr lang="en-US" sz="420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 </a:t>
            </a:r>
            <a:r>
              <a:rPr lang="en-US" sz="4200" b="1" err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komiteer</a:t>
            </a:r>
            <a:r>
              <a:rPr lang="en-US" sz="4200" b="1">
                <a:solidFill>
                  <a:srgbClr val="323232"/>
                </a:solidFill>
                <a:latin typeface="GT Super Display Bold"/>
                <a:ea typeface="GT Super Display Bold"/>
                <a:cs typeface="GT Super Display Bold"/>
                <a:sym typeface="GT Super Display Bold"/>
              </a:rPr>
              <a:t>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FA4B7FF-27BF-4E06-B735-373D1068B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993" y="9081709"/>
            <a:ext cx="2042877" cy="862391"/>
          </a:xfrm>
          <a:prstGeom prst="rect">
            <a:avLst/>
          </a:prstGeom>
          <a:ln>
            <a:noFill/>
          </a:ln>
        </p:spPr>
      </p:pic>
      <p:grpSp>
        <p:nvGrpSpPr>
          <p:cNvPr id="85" name="Group 5">
            <a:extLst>
              <a:ext uri="{FF2B5EF4-FFF2-40B4-BE49-F238E27FC236}">
                <a16:creationId xmlns:a16="http://schemas.microsoft.com/office/drawing/2014/main" id="{9E2A4D70-1B61-4BBD-9982-EBAC15C6E657}"/>
              </a:ext>
            </a:extLst>
          </p:cNvPr>
          <p:cNvGrpSpPr/>
          <p:nvPr/>
        </p:nvGrpSpPr>
        <p:grpSpPr>
          <a:xfrm>
            <a:off x="1027641" y="2468671"/>
            <a:ext cx="7902227" cy="2520000"/>
            <a:chOff x="0" y="0"/>
            <a:chExt cx="2311400" cy="2311400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79989F54-1028-46BC-BE4C-2369157DC15C}"/>
                </a:ext>
              </a:extLst>
            </p:cNvPr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ECF7"/>
            </a:solidFill>
            <a:ln>
              <a:noFill/>
            </a:ln>
          </p:spPr>
        </p:sp>
      </p:grpSp>
      <p:grpSp>
        <p:nvGrpSpPr>
          <p:cNvPr id="87" name="Group 7">
            <a:extLst>
              <a:ext uri="{FF2B5EF4-FFF2-40B4-BE49-F238E27FC236}">
                <a16:creationId xmlns:a16="http://schemas.microsoft.com/office/drawing/2014/main" id="{5B824749-FC59-4A1E-8639-D76032159078}"/>
              </a:ext>
            </a:extLst>
          </p:cNvPr>
          <p:cNvGrpSpPr/>
          <p:nvPr/>
        </p:nvGrpSpPr>
        <p:grpSpPr>
          <a:xfrm>
            <a:off x="9129532" y="2463271"/>
            <a:ext cx="8133721" cy="2520000"/>
            <a:chOff x="0" y="0"/>
            <a:chExt cx="2311400" cy="23114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CDE99A19-7DA4-4638-9EE3-0D4688D99A80}"/>
                </a:ext>
              </a:extLst>
            </p:cNvPr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5" name="Group 15">
            <a:extLst>
              <a:ext uri="{FF2B5EF4-FFF2-40B4-BE49-F238E27FC236}">
                <a16:creationId xmlns:a16="http://schemas.microsoft.com/office/drawing/2014/main" id="{CFC860D9-04D0-480A-849B-83DF90D6D003}"/>
              </a:ext>
            </a:extLst>
          </p:cNvPr>
          <p:cNvGrpSpPr/>
          <p:nvPr/>
        </p:nvGrpSpPr>
        <p:grpSpPr>
          <a:xfrm>
            <a:off x="1033041" y="5138100"/>
            <a:ext cx="7887759" cy="2520000"/>
            <a:chOff x="0" y="0"/>
            <a:chExt cx="2311400" cy="23114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0FEC11C8-ADEE-4ED8-B3B8-087E94E3ED64}"/>
                </a:ext>
              </a:extLst>
            </p:cNvPr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</p:sp>
      </p:grpSp>
      <p:grpSp>
        <p:nvGrpSpPr>
          <p:cNvPr id="103" name="Group 23">
            <a:extLst>
              <a:ext uri="{FF2B5EF4-FFF2-40B4-BE49-F238E27FC236}">
                <a16:creationId xmlns:a16="http://schemas.microsoft.com/office/drawing/2014/main" id="{7D17F413-C4FD-4DAF-AA9A-451BF577C807}"/>
              </a:ext>
            </a:extLst>
          </p:cNvPr>
          <p:cNvGrpSpPr/>
          <p:nvPr/>
        </p:nvGrpSpPr>
        <p:grpSpPr>
          <a:xfrm>
            <a:off x="9129532" y="5132700"/>
            <a:ext cx="8133721" cy="2520000"/>
            <a:chOff x="0" y="0"/>
            <a:chExt cx="2311400" cy="2311400"/>
          </a:xfrm>
        </p:grpSpPr>
        <p:sp>
          <p:nvSpPr>
            <p:cNvPr id="104" name="Freeform 24">
              <a:extLst>
                <a:ext uri="{FF2B5EF4-FFF2-40B4-BE49-F238E27FC236}">
                  <a16:creationId xmlns:a16="http://schemas.microsoft.com/office/drawing/2014/main" id="{F810C4B8-9A41-49F1-B861-43EE107BBFAE}"/>
                </a:ext>
              </a:extLst>
            </p:cNvPr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E984"/>
            </a:solidFill>
            <a:ln>
              <a:noFill/>
            </a:ln>
          </p:spPr>
        </p:sp>
      </p:grpSp>
      <p:sp>
        <p:nvSpPr>
          <p:cNvPr id="113" name="TextBox 34">
            <a:extLst>
              <a:ext uri="{FF2B5EF4-FFF2-40B4-BE49-F238E27FC236}">
                <a16:creationId xmlns:a16="http://schemas.microsoft.com/office/drawing/2014/main" id="{15CEBC8D-649A-4097-BAC5-0FA67C1B2135}"/>
              </a:ext>
            </a:extLst>
          </p:cNvPr>
          <p:cNvSpPr txBox="1"/>
          <p:nvPr/>
        </p:nvSpPr>
        <p:spPr>
          <a:xfrm>
            <a:off x="1348740" y="2693324"/>
            <a:ext cx="4636982" cy="397545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latin typeface="Circe"/>
                <a:ea typeface="Circe"/>
                <a:cs typeface="Circe"/>
                <a:sym typeface="Circe"/>
              </a:rPr>
              <a:t>EU </a:t>
            </a:r>
            <a:r>
              <a:rPr lang="en-US" sz="2199" err="1">
                <a:latin typeface="Circe"/>
                <a:ea typeface="Circe"/>
                <a:cs typeface="Circe"/>
                <a:sym typeface="Circe"/>
              </a:rPr>
              <a:t>Kommissionen</a:t>
            </a:r>
            <a:endParaRPr lang="en-US" sz="2199">
              <a:latin typeface="Circe"/>
              <a:ea typeface="Circe"/>
              <a:cs typeface="Circe"/>
              <a:sym typeface="Circe"/>
            </a:endParaRPr>
          </a:p>
        </p:txBody>
      </p:sp>
      <p:sp>
        <p:nvSpPr>
          <p:cNvPr id="115" name="TextBox 36">
            <a:extLst>
              <a:ext uri="{FF2B5EF4-FFF2-40B4-BE49-F238E27FC236}">
                <a16:creationId xmlns:a16="http://schemas.microsoft.com/office/drawing/2014/main" id="{1323ACD9-686F-49C3-9374-661DA7A2A77E}"/>
              </a:ext>
            </a:extLst>
          </p:cNvPr>
          <p:cNvSpPr txBox="1"/>
          <p:nvPr/>
        </p:nvSpPr>
        <p:spPr>
          <a:xfrm>
            <a:off x="1333499" y="5573504"/>
            <a:ext cx="4748837" cy="39754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err="1">
                <a:latin typeface="Circe"/>
                <a:ea typeface="Circe"/>
                <a:cs typeface="Circe"/>
                <a:sym typeface="Circe"/>
              </a:rPr>
              <a:t>Europæiske</a:t>
            </a:r>
            <a:r>
              <a:rPr lang="en-US" sz="2199"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en-US" sz="2199" err="1">
                <a:latin typeface="Circe"/>
                <a:ea typeface="Circe"/>
                <a:cs typeface="Circe"/>
                <a:sym typeface="Circe"/>
              </a:rPr>
              <a:t>Lægemiddelagentur</a:t>
            </a:r>
            <a:r>
              <a:rPr lang="en-US" sz="2199">
                <a:latin typeface="Circe"/>
                <a:ea typeface="Circe"/>
                <a:cs typeface="Circe"/>
                <a:sym typeface="Circe"/>
              </a:rPr>
              <a:t> (EMA)</a:t>
            </a:r>
          </a:p>
        </p:txBody>
      </p:sp>
      <p:sp>
        <p:nvSpPr>
          <p:cNvPr id="116" name="TextBox 37">
            <a:extLst>
              <a:ext uri="{FF2B5EF4-FFF2-40B4-BE49-F238E27FC236}">
                <a16:creationId xmlns:a16="http://schemas.microsoft.com/office/drawing/2014/main" id="{7A000B47-7325-4D74-930B-4D007D207FDB}"/>
              </a:ext>
            </a:extLst>
          </p:cNvPr>
          <p:cNvSpPr txBox="1"/>
          <p:nvPr/>
        </p:nvSpPr>
        <p:spPr>
          <a:xfrm>
            <a:off x="1333500" y="6177498"/>
            <a:ext cx="4636982" cy="600164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2399"/>
              </a:lnSpc>
              <a:spcBef>
                <a:spcPct val="0"/>
              </a:spcBef>
            </a:pPr>
            <a:r>
              <a:rPr lang="en-US" sz="1599" err="1">
                <a:latin typeface="Circe"/>
                <a:ea typeface="Circe"/>
                <a:cs typeface="Circe"/>
                <a:sym typeface="Circe"/>
              </a:rPr>
              <a:t>Ansvarlig</a:t>
            </a:r>
            <a:r>
              <a:rPr lang="en-US" sz="1599">
                <a:latin typeface="Circe"/>
                <a:ea typeface="Circe"/>
                <a:cs typeface="Circe"/>
                <a:sym typeface="Circe"/>
              </a:rPr>
              <a:t> for at </a:t>
            </a:r>
            <a:r>
              <a:rPr lang="en-US" sz="1599" err="1">
                <a:latin typeface="Circe"/>
                <a:ea typeface="Circe"/>
                <a:cs typeface="Circe"/>
                <a:sym typeface="Circe"/>
              </a:rPr>
              <a:t>godkende</a:t>
            </a:r>
            <a:r>
              <a:rPr lang="en-US" sz="1599"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en-US" sz="1599" err="1">
                <a:latin typeface="Circe"/>
                <a:ea typeface="Circe"/>
                <a:cs typeface="Circe"/>
                <a:sym typeface="Circe"/>
              </a:rPr>
              <a:t>og</a:t>
            </a:r>
            <a:r>
              <a:rPr lang="en-US" sz="1599"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en-US" sz="1599" err="1">
                <a:latin typeface="Circe"/>
                <a:ea typeface="Circe"/>
                <a:cs typeface="Circe"/>
                <a:sym typeface="Circe"/>
              </a:rPr>
              <a:t>overvåge</a:t>
            </a:r>
            <a:r>
              <a:rPr lang="en-US" sz="1599"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en-US" sz="1599" err="1">
                <a:latin typeface="Circe"/>
                <a:ea typeface="Circe"/>
                <a:cs typeface="Circe"/>
                <a:sym typeface="Circe"/>
              </a:rPr>
              <a:t>lægemidler</a:t>
            </a:r>
            <a:r>
              <a:rPr lang="en-US" sz="1599">
                <a:latin typeface="Circe"/>
                <a:ea typeface="Circe"/>
                <a:cs typeface="Circe"/>
                <a:sym typeface="Circe"/>
              </a:rPr>
              <a:t> i EU.</a:t>
            </a:r>
          </a:p>
        </p:txBody>
      </p:sp>
      <p:sp>
        <p:nvSpPr>
          <p:cNvPr id="119" name="TextBox 40">
            <a:extLst>
              <a:ext uri="{FF2B5EF4-FFF2-40B4-BE49-F238E27FC236}">
                <a16:creationId xmlns:a16="http://schemas.microsoft.com/office/drawing/2014/main" id="{00C41417-3114-4221-A623-1047ECB05CF5}"/>
              </a:ext>
            </a:extLst>
          </p:cNvPr>
          <p:cNvSpPr txBox="1"/>
          <p:nvPr/>
        </p:nvSpPr>
        <p:spPr>
          <a:xfrm>
            <a:off x="12317518" y="2693324"/>
            <a:ext cx="4636982" cy="397545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latin typeface="Circe"/>
                <a:ea typeface="Circe"/>
                <a:cs typeface="Circe"/>
                <a:sym typeface="Circe"/>
              </a:rPr>
              <a:t>Heads of Medicines Agency (HMA)</a:t>
            </a:r>
          </a:p>
        </p:txBody>
      </p:sp>
      <p:sp>
        <p:nvSpPr>
          <p:cNvPr id="120" name="TextBox 41">
            <a:extLst>
              <a:ext uri="{FF2B5EF4-FFF2-40B4-BE49-F238E27FC236}">
                <a16:creationId xmlns:a16="http://schemas.microsoft.com/office/drawing/2014/main" id="{49CF07A4-F7C3-42B5-B29F-8998910E469E}"/>
              </a:ext>
            </a:extLst>
          </p:cNvPr>
          <p:cNvSpPr txBox="1"/>
          <p:nvPr/>
        </p:nvSpPr>
        <p:spPr>
          <a:xfrm>
            <a:off x="12317518" y="3338435"/>
            <a:ext cx="4636982" cy="738407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da-DK" sz="1599">
                <a:latin typeface="Circe"/>
              </a:rPr>
              <a:t>Et netværk bestående af direktørerne for lægemiddelmyndighederne i EU</a:t>
            </a:r>
          </a:p>
          <a:p>
            <a:pPr lvl="0">
              <a:defRPr/>
            </a:pPr>
            <a:endParaRPr lang="da-DK" sz="1600"/>
          </a:p>
        </p:txBody>
      </p:sp>
      <p:sp>
        <p:nvSpPr>
          <p:cNvPr id="121" name="TextBox 42">
            <a:extLst>
              <a:ext uri="{FF2B5EF4-FFF2-40B4-BE49-F238E27FC236}">
                <a16:creationId xmlns:a16="http://schemas.microsoft.com/office/drawing/2014/main" id="{543909A6-C58A-4DAD-9B7F-1835E3B26AB0}"/>
              </a:ext>
            </a:extLst>
          </p:cNvPr>
          <p:cNvSpPr txBox="1"/>
          <p:nvPr/>
        </p:nvSpPr>
        <p:spPr>
          <a:xfrm>
            <a:off x="12317518" y="5436344"/>
            <a:ext cx="4636982" cy="795089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latin typeface="Circe"/>
                <a:ea typeface="Circe"/>
                <a:cs typeface="Circe"/>
                <a:sym typeface="Circe"/>
              </a:rPr>
              <a:t>European Network of Research Ethics Committees (EUREC)</a:t>
            </a:r>
          </a:p>
        </p:txBody>
      </p:sp>
      <p:sp>
        <p:nvSpPr>
          <p:cNvPr id="122" name="TextBox 43">
            <a:extLst>
              <a:ext uri="{FF2B5EF4-FFF2-40B4-BE49-F238E27FC236}">
                <a16:creationId xmlns:a16="http://schemas.microsoft.com/office/drawing/2014/main" id="{628F2A6A-CE6C-4DD9-993F-30C85E061F79}"/>
              </a:ext>
            </a:extLst>
          </p:cNvPr>
          <p:cNvSpPr txBox="1"/>
          <p:nvPr/>
        </p:nvSpPr>
        <p:spPr>
          <a:xfrm>
            <a:off x="12317518" y="6301740"/>
            <a:ext cx="4636982" cy="90794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2399"/>
              </a:lnSpc>
              <a:spcBef>
                <a:spcPct val="0"/>
              </a:spcBef>
            </a:pPr>
            <a:r>
              <a:rPr lang="da-DK" sz="1599">
                <a:latin typeface="Circe"/>
                <a:ea typeface="Circe"/>
                <a:cs typeface="Circe"/>
                <a:sym typeface="Circe"/>
              </a:rPr>
              <a:t>Et netværk der samler foreninger af nationale forskningsetiske komitéer, netværk eller sammenlignelige initiativer på europæisk plan.</a:t>
            </a:r>
          </a:p>
        </p:txBody>
      </p:sp>
      <p:sp>
        <p:nvSpPr>
          <p:cNvPr id="130" name="Rektangel: afrundede hjørner 129">
            <a:extLst>
              <a:ext uri="{FF2B5EF4-FFF2-40B4-BE49-F238E27FC236}">
                <a16:creationId xmlns:a16="http://schemas.microsoft.com/office/drawing/2014/main" id="{52690977-B535-41F8-965C-BA6F5D849F8D}"/>
              </a:ext>
            </a:extLst>
          </p:cNvPr>
          <p:cNvSpPr/>
          <p:nvPr/>
        </p:nvSpPr>
        <p:spPr>
          <a:xfrm>
            <a:off x="6566501" y="2705100"/>
            <a:ext cx="2177798" cy="736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err="1">
                <a:solidFill>
                  <a:sysClr val="windowText" lastClr="000000"/>
                </a:solidFill>
              </a:rPr>
              <a:t>Clinical</a:t>
            </a:r>
            <a:r>
              <a:rPr lang="da-DK" sz="1400">
                <a:solidFill>
                  <a:sysClr val="windowText" lastClr="000000"/>
                </a:solidFill>
              </a:rPr>
              <a:t> Trial </a:t>
            </a:r>
            <a:r>
              <a:rPr lang="da-DK" sz="1400" err="1">
                <a:solidFill>
                  <a:sysClr val="windowText" lastClr="000000"/>
                </a:solidFill>
              </a:rPr>
              <a:t>Advisory</a:t>
            </a:r>
            <a:r>
              <a:rPr lang="da-DK" sz="1400">
                <a:solidFill>
                  <a:sysClr val="windowText" lastClr="000000"/>
                </a:solidFill>
              </a:rPr>
              <a:t> Group (CTAG)</a:t>
            </a:r>
          </a:p>
        </p:txBody>
      </p:sp>
      <p:sp>
        <p:nvSpPr>
          <p:cNvPr id="129" name="Rektangel: afrundede hjørner 128">
            <a:extLst>
              <a:ext uri="{FF2B5EF4-FFF2-40B4-BE49-F238E27FC236}">
                <a16:creationId xmlns:a16="http://schemas.microsoft.com/office/drawing/2014/main" id="{5029147C-4FBC-4933-8F33-7D6D2045E764}"/>
              </a:ext>
            </a:extLst>
          </p:cNvPr>
          <p:cNvSpPr/>
          <p:nvPr/>
        </p:nvSpPr>
        <p:spPr>
          <a:xfrm>
            <a:off x="6629400" y="3771900"/>
            <a:ext cx="2078070" cy="736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err="1">
                <a:solidFill>
                  <a:sysClr val="windowText" lastClr="000000"/>
                </a:solidFill>
              </a:rPr>
              <a:t>MedEthicsEU</a:t>
            </a:r>
            <a:endParaRPr lang="da-DK" sz="1400">
              <a:solidFill>
                <a:sysClr val="windowText" lastClr="000000"/>
              </a:solidFill>
            </a:endParaRPr>
          </a:p>
        </p:txBody>
      </p:sp>
      <p:sp>
        <p:nvSpPr>
          <p:cNvPr id="132" name="Rektangel: afrundede hjørner 131">
            <a:extLst>
              <a:ext uri="{FF2B5EF4-FFF2-40B4-BE49-F238E27FC236}">
                <a16:creationId xmlns:a16="http://schemas.microsoft.com/office/drawing/2014/main" id="{47308002-9651-49AE-984F-6549FBC63DD4}"/>
              </a:ext>
            </a:extLst>
          </p:cNvPr>
          <p:cNvSpPr/>
          <p:nvPr/>
        </p:nvSpPr>
        <p:spPr>
          <a:xfrm>
            <a:off x="9485115" y="3771900"/>
            <a:ext cx="1868685" cy="736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>
                <a:solidFill>
                  <a:sysClr val="windowText" lastClr="000000"/>
                </a:solidFill>
              </a:rPr>
              <a:t>CTCG assessors </a:t>
            </a:r>
            <a:r>
              <a:rPr lang="da-DK" sz="1400" err="1">
                <a:solidFill>
                  <a:sysClr val="windowText" lastClr="000000"/>
                </a:solidFill>
              </a:rPr>
              <a:t>round</a:t>
            </a:r>
            <a:r>
              <a:rPr lang="da-DK" sz="1400">
                <a:solidFill>
                  <a:sysClr val="windowText" lastClr="000000"/>
                </a:solidFill>
              </a:rPr>
              <a:t> </a:t>
            </a:r>
            <a:r>
              <a:rPr lang="da-DK" sz="1400" err="1">
                <a:solidFill>
                  <a:sysClr val="windowText" lastClr="000000"/>
                </a:solidFill>
              </a:rPr>
              <a:t>table</a:t>
            </a:r>
            <a:endParaRPr lang="da-DK" sz="1400">
              <a:solidFill>
                <a:sysClr val="windowText" lastClr="000000"/>
              </a:solidFill>
            </a:endParaRPr>
          </a:p>
        </p:txBody>
      </p:sp>
      <p:sp>
        <p:nvSpPr>
          <p:cNvPr id="133" name="Rektangel: afrundede hjørner 132">
            <a:extLst>
              <a:ext uri="{FF2B5EF4-FFF2-40B4-BE49-F238E27FC236}">
                <a16:creationId xmlns:a16="http://schemas.microsoft.com/office/drawing/2014/main" id="{C6D1861F-0E7B-410A-8DAB-3EA314103775}"/>
              </a:ext>
            </a:extLst>
          </p:cNvPr>
          <p:cNvSpPr/>
          <p:nvPr/>
        </p:nvSpPr>
        <p:spPr>
          <a:xfrm>
            <a:off x="9239250" y="2733542"/>
            <a:ext cx="2343150" cy="736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err="1">
                <a:solidFill>
                  <a:sysClr val="windowText" lastClr="000000"/>
                </a:solidFill>
              </a:rPr>
              <a:t>Clinical</a:t>
            </a:r>
            <a:r>
              <a:rPr lang="da-DK" sz="1400">
                <a:solidFill>
                  <a:sysClr val="windowText" lastClr="000000"/>
                </a:solidFill>
              </a:rPr>
              <a:t> Trial </a:t>
            </a:r>
            <a:r>
              <a:rPr lang="da-DK" sz="1400" err="1">
                <a:solidFill>
                  <a:sysClr val="windowText" lastClr="000000"/>
                </a:solidFill>
              </a:rPr>
              <a:t>Coordination</a:t>
            </a:r>
            <a:r>
              <a:rPr lang="da-DK" sz="1400">
                <a:solidFill>
                  <a:sysClr val="windowText" lastClr="000000"/>
                </a:solidFill>
              </a:rPr>
              <a:t> Group (CTCG)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F747C9A6-E786-4BF5-BB08-F91D3280F68B}"/>
              </a:ext>
            </a:extLst>
          </p:cNvPr>
          <p:cNvCxnSpPr>
            <a:cxnSpLocks/>
            <a:stCxn id="133" idx="2"/>
            <a:endCxn id="132" idx="0"/>
          </p:cNvCxnSpPr>
          <p:nvPr/>
        </p:nvCxnSpPr>
        <p:spPr>
          <a:xfrm>
            <a:off x="10410825" y="3470284"/>
            <a:ext cx="8633" cy="30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34">
            <a:extLst>
              <a:ext uri="{FF2B5EF4-FFF2-40B4-BE49-F238E27FC236}">
                <a16:creationId xmlns:a16="http://schemas.microsoft.com/office/drawing/2014/main" id="{E496E5CA-A395-4093-B8CF-082C267E82CA}"/>
              </a:ext>
            </a:extLst>
          </p:cNvPr>
          <p:cNvSpPr txBox="1"/>
          <p:nvPr/>
        </p:nvSpPr>
        <p:spPr>
          <a:xfrm>
            <a:off x="7301453" y="1888304"/>
            <a:ext cx="3652029" cy="39754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err="1">
                <a:latin typeface="Circe"/>
                <a:ea typeface="Circe"/>
                <a:cs typeface="Circe"/>
                <a:sym typeface="Circe"/>
              </a:rPr>
              <a:t>Relevante</a:t>
            </a:r>
            <a:r>
              <a:rPr lang="en-US" sz="2199">
                <a:latin typeface="Circe"/>
                <a:ea typeface="Circe"/>
                <a:cs typeface="Circe"/>
                <a:sym typeface="Circe"/>
              </a:rPr>
              <a:t> EU </a:t>
            </a:r>
            <a:r>
              <a:rPr lang="en-US" sz="2199" err="1">
                <a:latin typeface="Circe"/>
                <a:ea typeface="Circe"/>
                <a:cs typeface="Circe"/>
                <a:sym typeface="Circe"/>
              </a:rPr>
              <a:t>arbejdsgrupper</a:t>
            </a:r>
            <a:endParaRPr lang="en-US" sz="2199">
              <a:latin typeface="Circe"/>
              <a:ea typeface="Circe"/>
              <a:cs typeface="Circe"/>
              <a:sym typeface="Circe"/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C094C0CE-101C-4726-AD31-0572792A336D}"/>
              </a:ext>
            </a:extLst>
          </p:cNvPr>
          <p:cNvSpPr/>
          <p:nvPr/>
        </p:nvSpPr>
        <p:spPr>
          <a:xfrm>
            <a:off x="8241184" y="7838023"/>
            <a:ext cx="216000" cy="21599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38" name="Tekstfelt 137">
            <a:extLst>
              <a:ext uri="{FF2B5EF4-FFF2-40B4-BE49-F238E27FC236}">
                <a16:creationId xmlns:a16="http://schemas.microsoft.com/office/drawing/2014/main" id="{D034658E-3019-43B3-BF84-6CA9D4E0AB5A}"/>
              </a:ext>
            </a:extLst>
          </p:cNvPr>
          <p:cNvSpPr txBox="1"/>
          <p:nvPr/>
        </p:nvSpPr>
        <p:spPr>
          <a:xfrm>
            <a:off x="8442466" y="7776745"/>
            <a:ext cx="184453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/>
              <a:t>Deltagelse fra VMK</a:t>
            </a: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B7F2A6A5-60BB-4504-9F96-7A3363B7ABB1}"/>
              </a:ext>
            </a:extLst>
          </p:cNvPr>
          <p:cNvSpPr/>
          <p:nvPr/>
        </p:nvSpPr>
        <p:spPr>
          <a:xfrm>
            <a:off x="10953482" y="4400642"/>
            <a:ext cx="216000" cy="21599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9B9F872A-BA1B-4867-A2BA-AA98DA287EEE}"/>
              </a:ext>
            </a:extLst>
          </p:cNvPr>
          <p:cNvSpPr/>
          <p:nvPr/>
        </p:nvSpPr>
        <p:spPr>
          <a:xfrm>
            <a:off x="8185200" y="4400642"/>
            <a:ext cx="216000" cy="21599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41" name="Rektangel: afrundede hjørner 140">
            <a:extLst>
              <a:ext uri="{FF2B5EF4-FFF2-40B4-BE49-F238E27FC236}">
                <a16:creationId xmlns:a16="http://schemas.microsoft.com/office/drawing/2014/main" id="{7203FDEF-063F-4692-ACFC-D1DD5425151D}"/>
              </a:ext>
            </a:extLst>
          </p:cNvPr>
          <p:cNvSpPr/>
          <p:nvPr/>
        </p:nvSpPr>
        <p:spPr>
          <a:xfrm>
            <a:off x="9380422" y="6018897"/>
            <a:ext cx="2078070" cy="736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err="1">
                <a:solidFill>
                  <a:sysClr val="windowText" lastClr="000000"/>
                </a:solidFill>
              </a:rPr>
              <a:t>Working</a:t>
            </a:r>
            <a:r>
              <a:rPr lang="da-DK" sz="1400">
                <a:solidFill>
                  <a:sysClr val="windowText" lastClr="000000"/>
                </a:solidFill>
              </a:rPr>
              <a:t> </a:t>
            </a:r>
            <a:r>
              <a:rPr lang="da-DK" sz="1400" err="1">
                <a:solidFill>
                  <a:sysClr val="windowText" lastClr="000000"/>
                </a:solidFill>
              </a:rPr>
              <a:t>group</a:t>
            </a:r>
            <a:r>
              <a:rPr lang="da-DK" sz="1400">
                <a:solidFill>
                  <a:sysClr val="windowText" lastClr="000000"/>
                </a:solidFill>
              </a:rPr>
              <a:t> 1</a:t>
            </a:r>
          </a:p>
        </p:txBody>
      </p:sp>
      <p:sp>
        <p:nvSpPr>
          <p:cNvPr id="142" name="Rektangel: afrundede hjørner 141">
            <a:extLst>
              <a:ext uri="{FF2B5EF4-FFF2-40B4-BE49-F238E27FC236}">
                <a16:creationId xmlns:a16="http://schemas.microsoft.com/office/drawing/2014/main" id="{61E34670-B4E2-41FF-8B1F-3AD3545C6315}"/>
              </a:ext>
            </a:extLst>
          </p:cNvPr>
          <p:cNvSpPr/>
          <p:nvPr/>
        </p:nvSpPr>
        <p:spPr>
          <a:xfrm>
            <a:off x="6624000" y="6015657"/>
            <a:ext cx="2078070" cy="736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>
                <a:solidFill>
                  <a:sysClr val="windowText" lastClr="000000"/>
                </a:solidFill>
              </a:rPr>
              <a:t>CTIS Forum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E3A874BA-E838-44B5-AB0E-0C6DE62AB6DB}"/>
              </a:ext>
            </a:extLst>
          </p:cNvPr>
          <p:cNvSpPr/>
          <p:nvPr/>
        </p:nvSpPr>
        <p:spPr>
          <a:xfrm>
            <a:off x="8262655" y="6644399"/>
            <a:ext cx="216000" cy="21599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E719275E-253F-4CCC-8665-FAE8F19B538F}"/>
              </a:ext>
            </a:extLst>
          </p:cNvPr>
          <p:cNvSpPr/>
          <p:nvPr/>
        </p:nvSpPr>
        <p:spPr>
          <a:xfrm>
            <a:off x="11030937" y="6644398"/>
            <a:ext cx="216000" cy="21599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45" name="TextBox 43">
            <a:extLst>
              <a:ext uri="{FF2B5EF4-FFF2-40B4-BE49-F238E27FC236}">
                <a16:creationId xmlns:a16="http://schemas.microsoft.com/office/drawing/2014/main" id="{EDE45FC2-B703-4CAC-9CF3-815BAA08D178}"/>
              </a:ext>
            </a:extLst>
          </p:cNvPr>
          <p:cNvSpPr txBox="1"/>
          <p:nvPr/>
        </p:nvSpPr>
        <p:spPr>
          <a:xfrm>
            <a:off x="1344275" y="3253740"/>
            <a:ext cx="4636982" cy="90794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2399"/>
              </a:lnSpc>
              <a:spcBef>
                <a:spcPct val="0"/>
              </a:spcBef>
            </a:pPr>
            <a:r>
              <a:rPr lang="da-DK" sz="1599">
                <a:latin typeface="Circe"/>
                <a:ea typeface="Circe"/>
                <a:cs typeface="Circe"/>
                <a:sym typeface="Circe"/>
              </a:rPr>
              <a:t>Ansvarlig for forslag til ny EU lovgivning, implementering og opretholdelse eksisterende lovgivning.</a:t>
            </a:r>
          </a:p>
        </p:txBody>
      </p:sp>
      <p:sp>
        <p:nvSpPr>
          <p:cNvPr id="149" name="TextBox 42">
            <a:extLst>
              <a:ext uri="{FF2B5EF4-FFF2-40B4-BE49-F238E27FC236}">
                <a16:creationId xmlns:a16="http://schemas.microsoft.com/office/drawing/2014/main" id="{8B421713-77E5-4F3B-9980-3427A3ED13BB}"/>
              </a:ext>
            </a:extLst>
          </p:cNvPr>
          <p:cNvSpPr txBox="1"/>
          <p:nvPr/>
        </p:nvSpPr>
        <p:spPr>
          <a:xfrm>
            <a:off x="1676400" y="8437629"/>
            <a:ext cx="5768581" cy="39754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latin typeface="Circe"/>
                <a:ea typeface="Circe"/>
                <a:cs typeface="Circe"/>
                <a:sym typeface="Circe"/>
              </a:rPr>
              <a:t>Accelerating Clinical Trials in the EU (ACT EU)</a:t>
            </a:r>
          </a:p>
        </p:txBody>
      </p:sp>
      <p:sp>
        <p:nvSpPr>
          <p:cNvPr id="150" name="TextBox 43">
            <a:extLst>
              <a:ext uri="{FF2B5EF4-FFF2-40B4-BE49-F238E27FC236}">
                <a16:creationId xmlns:a16="http://schemas.microsoft.com/office/drawing/2014/main" id="{94FD4FCA-F5DE-4E6B-B022-336962DE3834}"/>
              </a:ext>
            </a:extLst>
          </p:cNvPr>
          <p:cNvSpPr txBox="1"/>
          <p:nvPr/>
        </p:nvSpPr>
        <p:spPr>
          <a:xfrm>
            <a:off x="1676401" y="9089665"/>
            <a:ext cx="5625052" cy="90794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2399"/>
              </a:lnSpc>
              <a:spcBef>
                <a:spcPct val="0"/>
              </a:spcBef>
            </a:pPr>
            <a:r>
              <a:rPr lang="da-DK" sz="1599">
                <a:latin typeface="Circe"/>
                <a:ea typeface="Circe"/>
                <a:cs typeface="Circe"/>
                <a:sym typeface="Circe"/>
              </a:rPr>
              <a:t>Et program i under EU Kommissionen, HMA og EMA. Forbedring af miljøet for kliniske forsøg i EU gennem harmonisering, innovation og samarbejde med interessenter. </a:t>
            </a:r>
          </a:p>
        </p:txBody>
      </p:sp>
      <p:sp>
        <p:nvSpPr>
          <p:cNvPr id="157" name="TextBox 42">
            <a:extLst>
              <a:ext uri="{FF2B5EF4-FFF2-40B4-BE49-F238E27FC236}">
                <a16:creationId xmlns:a16="http://schemas.microsoft.com/office/drawing/2014/main" id="{5FA1ED4B-A1B0-41D7-9273-13A3BC9BF16B}"/>
              </a:ext>
            </a:extLst>
          </p:cNvPr>
          <p:cNvSpPr txBox="1"/>
          <p:nvPr/>
        </p:nvSpPr>
        <p:spPr>
          <a:xfrm>
            <a:off x="8305800" y="8437629"/>
            <a:ext cx="5768581" cy="39754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latin typeface="Circe"/>
                <a:ea typeface="Circe"/>
                <a:cs typeface="Circe"/>
                <a:sym typeface="Circe"/>
              </a:rPr>
              <a:t>COMBINE </a:t>
            </a:r>
            <a:r>
              <a:rPr lang="en-US" sz="2199" err="1">
                <a:latin typeface="Circe"/>
                <a:ea typeface="Circe"/>
                <a:cs typeface="Circe"/>
                <a:sym typeface="Circe"/>
              </a:rPr>
              <a:t>programme</a:t>
            </a:r>
            <a:endParaRPr lang="en-US" sz="2199">
              <a:latin typeface="Circe"/>
              <a:ea typeface="Circe"/>
              <a:cs typeface="Circe"/>
              <a:sym typeface="Circe"/>
            </a:endParaRPr>
          </a:p>
        </p:txBody>
      </p:sp>
      <p:sp>
        <p:nvSpPr>
          <p:cNvPr id="158" name="TextBox 43">
            <a:extLst>
              <a:ext uri="{FF2B5EF4-FFF2-40B4-BE49-F238E27FC236}">
                <a16:creationId xmlns:a16="http://schemas.microsoft.com/office/drawing/2014/main" id="{ACE9A987-9236-4753-9CD7-7B393C4528E5}"/>
              </a:ext>
            </a:extLst>
          </p:cNvPr>
          <p:cNvSpPr txBox="1"/>
          <p:nvPr/>
        </p:nvSpPr>
        <p:spPr>
          <a:xfrm>
            <a:off x="8305800" y="9089665"/>
            <a:ext cx="5440679" cy="90794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2399"/>
              </a:lnSpc>
              <a:spcBef>
                <a:spcPct val="0"/>
              </a:spcBef>
            </a:pPr>
            <a:r>
              <a:rPr lang="da-DK" sz="1599">
                <a:latin typeface="Circe"/>
                <a:ea typeface="Circe"/>
                <a:cs typeface="Circe"/>
                <a:sym typeface="Circe"/>
              </a:rPr>
              <a:t>Et program i under EU Kommissionen til at</a:t>
            </a:r>
            <a:r>
              <a:rPr lang="en-US" sz="1600">
                <a:latin typeface="Circe"/>
                <a:ea typeface="Circe"/>
                <a:cs typeface="Circe"/>
                <a:sym typeface="Circe"/>
              </a:rPr>
              <a:t> </a:t>
            </a:r>
            <a:r>
              <a:rPr lang="da-DK" sz="1600">
                <a:latin typeface="Circe"/>
                <a:ea typeface="Circe"/>
                <a:cs typeface="Circe"/>
                <a:sym typeface="Circe"/>
              </a:rPr>
              <a:t>effektivisere kombinerede undersøgelser af lægemidler og medicinsk udstyr, herunder diagnostik.</a:t>
            </a:r>
            <a:endParaRPr lang="da-DK" sz="1599">
              <a:latin typeface="Circe"/>
              <a:ea typeface="Circe"/>
              <a:cs typeface="Circe"/>
              <a:sym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145147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d5324f-04e4-442c-ab32-3e45c6ac10f7">
      <Terms xmlns="http://schemas.microsoft.com/office/infopath/2007/PartnerControls"/>
    </lcf76f155ced4ddcb4097134ff3c332f>
    <TaxCatchAll xmlns="f315b8fc-4937-4802-b4b3-4554cec0e8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0FFB72D67BDB4D8FB551D1FC95E7BB" ma:contentTypeVersion="14" ma:contentTypeDescription="Opret et nyt dokument." ma:contentTypeScope="" ma:versionID="5bfd5f19cc2923245004ed2b4e9c3bbe">
  <xsd:schema xmlns:xsd="http://www.w3.org/2001/XMLSchema" xmlns:xs="http://www.w3.org/2001/XMLSchema" xmlns:p="http://schemas.microsoft.com/office/2006/metadata/properties" xmlns:ns2="f315b8fc-4937-4802-b4b3-4554cec0e849" xmlns:ns3="afd5324f-04e4-442c-ab32-3e45c6ac10f7" targetNamespace="http://schemas.microsoft.com/office/2006/metadata/properties" ma:root="true" ma:fieldsID="eb34a880b62717a04a51519106bbf5ae" ns2:_="" ns3:_="">
    <xsd:import namespace="f315b8fc-4937-4802-b4b3-4554cec0e849"/>
    <xsd:import namespace="afd5324f-04e4-442c-ab32-3e45c6ac10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d6c3f80-b399-46b7-b3fd-fcade3854748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5324f-04e4-442c-ab32-3e45c6ac10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7DB283-9047-4E2F-AF35-3924EC62305A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fd5324f-04e4-442c-ab32-3e45c6ac10f7"/>
    <ds:schemaRef ds:uri="f315b8fc-4937-4802-b4b3-4554cec0e849"/>
  </ds:schemaRefs>
</ds:datastoreItem>
</file>

<file path=customXml/itemProps2.xml><?xml version="1.0" encoding="utf-8"?>
<ds:datastoreItem xmlns:ds="http://schemas.openxmlformats.org/officeDocument/2006/customXml" ds:itemID="{C4C9103B-B4EE-4E5A-B3DF-C449FD9BF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6BAFB5-BA18-45A9-9AD3-FC2E66828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5b8fc-4937-4802-b4b3-4554cec0e849"/>
    <ds:schemaRef ds:uri="afd5324f-04e4-442c-ab32-3e45c6ac10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1071</Words>
  <Application>Microsoft Office PowerPoint</Application>
  <PresentationFormat>Brugerdefineret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Trebuchet MS</vt:lpstr>
      <vt:lpstr>GT Super Display Bold</vt:lpstr>
      <vt:lpstr>Circe</vt:lpstr>
      <vt:lpstr>Bebas Neue</vt:lpstr>
      <vt:lpstr>Office Theme</vt:lpstr>
      <vt:lpstr>Mere vejledning,  mere EU-koordinering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</dc:title>
  <dc:creator>Solveig Nordahl Jacobsen</dc:creator>
  <cp:lastModifiedBy>Mikkel Lindskov Sachs</cp:lastModifiedBy>
  <cp:revision>18</cp:revision>
  <dcterms:created xsi:type="dcterms:W3CDTF">2006-08-16T00:00:00Z</dcterms:created>
  <dcterms:modified xsi:type="dcterms:W3CDTF">2025-01-31T11:43:31Z</dcterms:modified>
  <dc:identifier>DAGY-BaC3qg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0x010100F20FFB72D67BDB4D8FB551D1FC95E7BB</vt:lpwstr>
  </property>
  <property fmtid="{D5CDD505-2E9C-101B-9397-08002B2CF9AE}" pid="3" name="MediaServiceImageTags">
    <vt:lpwstr/>
  </property>
</Properties>
</file>